
<file path=[Content_Types].xml><?xml version="1.0" encoding="utf-8"?>
<Types xmlns="http://schemas.openxmlformats.org/package/2006/content-types"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customXml/itemProps4.xml" ContentType="application/vnd.openxmlformats-officedocument.customXml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5"/>
  </p:sldMasterIdLst>
  <p:notesMasterIdLst>
    <p:notesMasterId r:id="rId18"/>
  </p:notesMasterIdLst>
  <p:sldIdLst>
    <p:sldId id="256" r:id="rId6"/>
    <p:sldId id="258" r:id="rId7"/>
    <p:sldId id="259" r:id="rId8"/>
    <p:sldId id="257" r:id="rId9"/>
    <p:sldId id="260" r:id="rId10"/>
    <p:sldId id="261" r:id="rId11"/>
    <p:sldId id="262" r:id="rId12"/>
    <p:sldId id="264" r:id="rId13"/>
    <p:sldId id="263" r:id="rId14"/>
    <p:sldId id="265" r:id="rId15"/>
    <p:sldId id="266" r:id="rId16"/>
    <p:sldId id="267" r:id="rId17"/>
  </p:sldIdLst>
  <p:sldSz cx="9144000" cy="6858000" type="screen4x3"/>
  <p:notesSz cx="6858000" cy="9144000"/>
  <p:defaultTextStyle>
    <a:defPPr>
      <a:defRPr lang="en-IN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75102"/>
    <a:srgbClr val="FFEEBA"/>
    <a:srgbClr val="FF9D00"/>
    <a:srgbClr val="FF6702"/>
    <a:srgbClr val="FF3305"/>
    <a:srgbClr val="CF3E00"/>
    <a:srgbClr val="236F7A"/>
    <a:srgbClr val="EEB42D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587" autoAdjust="0"/>
    <p:restoredTop sz="94649" autoAdjust="0"/>
  </p:normalViewPr>
  <p:slideViewPr>
    <p:cSldViewPr>
      <p:cViewPr varScale="1">
        <p:scale>
          <a:sx n="74" d="100"/>
          <a:sy n="74" d="100"/>
        </p:scale>
        <p:origin x="-125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presProps" Target="presProps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C8A03F-D52D-410C-9F8D-1E01FE2C3C45}" type="datetimeFigureOut">
              <a:rPr lang="en-US" smtClean="0"/>
              <a:pPr/>
              <a:t>10/22/2012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BDE876-FB09-4A24-BA55-0D66E71160A2}" type="slidenum">
              <a:rPr lang="en-IN" smtClean="0"/>
              <a:pPr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BDE876-FB09-4A24-BA55-0D66E71160A2}" type="slidenum">
              <a:rPr lang="en-IN" smtClean="0"/>
              <a:pPr/>
              <a:t>9</a:t>
            </a:fld>
            <a:endParaRPr lang="en-IN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58B6B2B-7652-4803-82C8-C288579FB8D9}" type="datetime3">
              <a:rPr lang="en-US" smtClean="0"/>
              <a:pPr/>
              <a:t>22 October 2012</a:t>
            </a:fld>
            <a:endParaRPr lang="en-IN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IN" smtClean="0"/>
              <a:t>Pranoy Raul</a:t>
            </a:r>
            <a:endParaRPr lang="en-IN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6C63F66-2296-4573-9161-C8549E74944D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EC820B-1259-4E56-8035-DDD87BEAEC0B}" type="datetime3">
              <a:rPr lang="en-US" smtClean="0"/>
              <a:pPr/>
              <a:t>22 October 2012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IN" smtClean="0"/>
              <a:t>Pranoy Raul</a:t>
            </a:r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CD03DDD-C93C-4FF0-A190-A2760F4FF9EA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163798E-36AB-46F2-BD45-1FD02DAD67FF}" type="datetime3">
              <a:rPr lang="en-US" smtClean="0"/>
              <a:pPr/>
              <a:t>22 October 2012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IN" smtClean="0"/>
              <a:t>Pranoy Raul</a:t>
            </a:r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BADDBE8-02AB-4E2B-AA94-4DC0552A4B7A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767C0B4-C08E-4EAD-B080-9B4A68AF8C69}" type="datetime3">
              <a:rPr lang="en-US" smtClean="0"/>
              <a:pPr/>
              <a:t>22 October 2012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IN" smtClean="0"/>
              <a:t>Pranoy Raul</a:t>
            </a:r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09EF282-B897-439C-8973-474E29CB7F86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8D06A8F-51E8-48D1-9855-A6CD706AB971}" type="datetime3">
              <a:rPr lang="en-US" smtClean="0"/>
              <a:pPr/>
              <a:t>22 October 2012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IN" smtClean="0"/>
              <a:t>Pranoy Raul</a:t>
            </a:r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7138E80-E54C-45A3-AE2F-8F5B785AD6A1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68A6D58-AD8E-4AD3-9279-24E46670F234}" type="datetime3">
              <a:rPr lang="en-US" smtClean="0"/>
              <a:pPr/>
              <a:t>22 October 2012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IN" smtClean="0"/>
              <a:t>Pranoy Raul</a:t>
            </a:r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12B08EB-F184-4A64-8D55-D58DF68F3E47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5C1936D-1380-4CE4-8F37-C6FF942AB693}" type="datetime3">
              <a:rPr lang="en-US" smtClean="0"/>
              <a:pPr/>
              <a:t>22 October 2012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IN" smtClean="0"/>
              <a:t>Pranoy Raul</a:t>
            </a:r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1F6B7C0-9642-4636-BC39-E38F3BEDFDB7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74EF1CF-7601-4BE6-A56C-C41B4DE8F5B8}" type="datetime3">
              <a:rPr lang="en-US" smtClean="0"/>
              <a:pPr/>
              <a:t>22 October 2012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IN" smtClean="0"/>
              <a:t>Pranoy Raul</a:t>
            </a:r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58259F8-58F7-4C70-A4E0-010B6113E667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E67D6A0-D232-4DE2-BE2C-9F6E6CF1E4D2}" type="datetime3">
              <a:rPr lang="en-US" smtClean="0"/>
              <a:pPr/>
              <a:t>22 October 2012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IN" smtClean="0"/>
              <a:t>Pranoy Raul</a:t>
            </a:r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20B7AB0-9970-4499-BDAF-00BEA6A94828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3038137-043A-404A-A1DB-B7FF3742A84A}" type="datetime3">
              <a:rPr lang="en-US" smtClean="0"/>
              <a:pPr/>
              <a:t>22 October 2012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IN" smtClean="0"/>
              <a:t>Pranoy Raul</a:t>
            </a:r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9E54B4A-3397-4591-A32B-72EFE97A8BE0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F017421-970F-49CC-99AD-7110A3F85148}" type="datetime3">
              <a:rPr lang="en-US" smtClean="0"/>
              <a:pPr/>
              <a:t>22 October 2012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IN" smtClean="0"/>
              <a:t>Pranoy Raul</a:t>
            </a:r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900734A-37A6-4788-B222-393716C7E50D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B8F785DB-D633-444F-B31E-E3FE917AD01F}" type="datetime3">
              <a:rPr lang="en-US" smtClean="0"/>
              <a:pPr/>
              <a:t>22 October 2012</a:t>
            </a:fld>
            <a:endParaRPr lang="en-IN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r>
              <a:rPr lang="en-IN" smtClean="0"/>
              <a:t>Pranoy Raul</a:t>
            </a:r>
            <a:endParaRPr lang="en-IN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9FF695FE-B01F-4DE3-8548-9FA5DB1EEBB6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C:\Users\dell\Downloads\Documents\Movie.wmv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28662" y="1928802"/>
            <a:ext cx="5429256" cy="1009656"/>
          </a:xfrm>
        </p:spPr>
        <p:txBody>
          <a:bodyPr>
            <a:noAutofit/>
          </a:bodyPr>
          <a:lstStyle/>
          <a:p>
            <a:pPr algn="ctr"/>
            <a:r>
              <a:rPr lang="en-US" sz="6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" pitchFamily="34" charset="0"/>
              </a:rPr>
              <a:t>ADSORPTION</a:t>
            </a:r>
            <a:endParaRPr lang="en-IN" sz="66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C0000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Berlin Sans FB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28728" y="4411676"/>
            <a:ext cx="3571900" cy="946150"/>
          </a:xfrm>
        </p:spPr>
        <p:txBody>
          <a:bodyPr>
            <a:normAutofit fontScale="92500" lnSpcReduction="10000"/>
          </a:bodyPr>
          <a:lstStyle/>
          <a:p>
            <a:pPr algn="ctr"/>
            <a:r>
              <a:rPr lang="en-US" sz="3200" dirty="0" smtClean="0">
                <a:latin typeface="Bauhaus 93" pitchFamily="82" charset="0"/>
              </a:rPr>
              <a:t>by</a:t>
            </a:r>
          </a:p>
          <a:p>
            <a:r>
              <a:rPr lang="en-US" sz="3200" dirty="0" err="1" smtClean="0">
                <a:latin typeface="Bauhaus 93" pitchFamily="82" charset="0"/>
              </a:rPr>
              <a:t>Pranoy</a:t>
            </a:r>
            <a:r>
              <a:rPr lang="en-US" sz="3200" dirty="0" smtClean="0">
                <a:latin typeface="Bauhaus 93" pitchFamily="82" charset="0"/>
              </a:rPr>
              <a:t> </a:t>
            </a:r>
            <a:r>
              <a:rPr lang="en-US" sz="3200" dirty="0" err="1" smtClean="0">
                <a:latin typeface="Bauhaus 93" pitchFamily="82" charset="0"/>
              </a:rPr>
              <a:t>Pratik</a:t>
            </a:r>
            <a:r>
              <a:rPr lang="en-US" sz="3200" dirty="0" smtClean="0">
                <a:latin typeface="Bauhaus 93" pitchFamily="82" charset="0"/>
              </a:rPr>
              <a:t> Raul</a:t>
            </a:r>
            <a:endParaRPr lang="en-IN" sz="3200" dirty="0">
              <a:latin typeface="Bauhaus 93" pitchFamily="82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C63F66-2296-4573-9161-C8549E74944D}" type="slidenum">
              <a:rPr lang="en-IN" smtClean="0"/>
              <a:pPr/>
              <a:t>1</a:t>
            </a:fld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00200" y="1214422"/>
            <a:ext cx="7239000" cy="4724400"/>
          </a:xfrm>
        </p:spPr>
        <p:txBody>
          <a:bodyPr/>
          <a:lstStyle/>
          <a:p>
            <a:r>
              <a:rPr lang="en-IN" sz="2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Stephen </a:t>
            </a:r>
            <a:r>
              <a:rPr lang="en-IN" sz="28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Brunauer</a:t>
            </a:r>
            <a:r>
              <a:rPr lang="en-IN" sz="2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Paul </a:t>
            </a:r>
            <a:r>
              <a:rPr lang="en-IN" sz="28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Hugh </a:t>
            </a:r>
            <a:r>
              <a:rPr lang="en-IN" sz="2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Emmett </a:t>
            </a:r>
            <a:r>
              <a:rPr lang="en-IN" sz="28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and Edward </a:t>
            </a:r>
            <a:r>
              <a:rPr lang="en-IN" sz="2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Teller (1938)</a:t>
            </a:r>
          </a:p>
          <a:p>
            <a:r>
              <a:rPr lang="en-US" sz="2800" dirty="0" smtClean="0"/>
              <a:t>Assumptions</a:t>
            </a:r>
            <a:r>
              <a:rPr lang="en-US" dirty="0" smtClean="0"/>
              <a:t>:</a:t>
            </a:r>
          </a:p>
          <a:p>
            <a:pPr>
              <a:buNone/>
            </a:pPr>
            <a:r>
              <a:rPr lang="en-US" sz="2800" i="1" dirty="0" smtClean="0">
                <a:solidFill>
                  <a:srgbClr val="C75102"/>
                </a:solidFill>
              </a:rPr>
              <a:t>Multilayer		No Transmigration</a:t>
            </a:r>
          </a:p>
          <a:p>
            <a:pPr>
              <a:buNone/>
            </a:pPr>
            <a:r>
              <a:rPr lang="en-US" sz="2800" i="1" dirty="0" smtClean="0">
                <a:solidFill>
                  <a:srgbClr val="C75102"/>
                </a:solidFill>
              </a:rPr>
              <a:t>Equal Energy	Langmuir to each layer</a:t>
            </a:r>
            <a:endParaRPr lang="en-IN" sz="2800" i="1" dirty="0">
              <a:solidFill>
                <a:srgbClr val="C75102"/>
              </a:solidFill>
            </a:endParaRPr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EF282-B897-439C-8973-474E29CB7F86}" type="slidenum">
              <a:rPr lang="en-IN" smtClean="0"/>
              <a:pPr/>
              <a:t>10</a:t>
            </a:fld>
            <a:endParaRPr lang="en-IN"/>
          </a:p>
        </p:txBody>
      </p:sp>
      <p:sp>
        <p:nvSpPr>
          <p:cNvPr id="4" name="Title 1"/>
          <p:cNvSpPr txBox="1">
            <a:spLocks/>
          </p:cNvSpPr>
          <p:nvPr/>
        </p:nvSpPr>
        <p:spPr bwMode="auto">
          <a:xfrm>
            <a:off x="1643042" y="357166"/>
            <a:ext cx="72390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Berlin Sans FB" pitchFamily="34" charset="0"/>
                <a:ea typeface="+mj-ea"/>
                <a:cs typeface="+mj-cs"/>
              </a:rPr>
              <a:t>BET Isotherm</a:t>
            </a:r>
            <a:endParaRPr kumimoji="0" lang="en-IN" sz="4800" b="0" i="0" u="none" strike="noStrike" kern="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Berlin Sans FB" pitchFamily="34" charset="0"/>
              <a:ea typeface="+mj-ea"/>
              <a:cs typeface="+mj-cs"/>
            </a:endParaRPr>
          </a:p>
        </p:txBody>
      </p:sp>
      <p:pic>
        <p:nvPicPr>
          <p:cNvPr id="5" name="Picture 4" descr="Picture1.png"/>
          <p:cNvPicPr>
            <a:picLocks noChangeAspect="1"/>
          </p:cNvPicPr>
          <p:nvPr/>
        </p:nvPicPr>
        <p:blipFill>
          <a:blip r:embed="rId2"/>
          <a:srcRect l="2091" t="2500" r="2091"/>
          <a:stretch>
            <a:fillRect/>
          </a:stretch>
        </p:blipFill>
        <p:spPr>
          <a:xfrm>
            <a:off x="1285852" y="3857628"/>
            <a:ext cx="3214710" cy="285752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8806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N"/>
          </a:p>
        </p:txBody>
      </p:sp>
      <p:sp>
        <p:nvSpPr>
          <p:cNvPr id="88067" name="Rectangle 3"/>
          <p:cNvSpPr>
            <a:spLocks noChangeArrowheads="1"/>
          </p:cNvSpPr>
          <p:nvPr/>
        </p:nvSpPr>
        <p:spPr bwMode="auto">
          <a:xfrm>
            <a:off x="0" y="11239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8069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N"/>
          </a:p>
        </p:txBody>
      </p:sp>
      <p:sp>
        <p:nvSpPr>
          <p:cNvPr id="88070" name="Rectangle 6"/>
          <p:cNvSpPr>
            <a:spLocks noChangeArrowheads="1"/>
          </p:cNvSpPr>
          <p:nvPr/>
        </p:nvSpPr>
        <p:spPr bwMode="auto">
          <a:xfrm>
            <a:off x="0" y="11239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4572000" y="5034424"/>
            <a:ext cx="4572000" cy="1631216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25000"/>
              </a:lnSpc>
            </a:pPr>
            <a:r>
              <a:rPr lang="en-US" sz="2000" b="1" dirty="0" smtClean="0">
                <a:solidFill>
                  <a:srgbClr val="C75102"/>
                </a:solidFill>
                <a:cs typeface="Times New Roman" pitchFamily="18" charset="0"/>
              </a:rPr>
              <a:t>C</a:t>
            </a:r>
            <a:r>
              <a:rPr lang="en-US" sz="2000" b="1" baseline="-30000" dirty="0" smtClean="0">
                <a:solidFill>
                  <a:srgbClr val="C75102"/>
                </a:solidFill>
                <a:cs typeface="Times New Roman" pitchFamily="18" charset="0"/>
              </a:rPr>
              <a:t>S</a:t>
            </a:r>
            <a:r>
              <a:rPr lang="en-US" sz="2000" dirty="0" smtClean="0">
                <a:cs typeface="Times New Roman" pitchFamily="18" charset="0"/>
              </a:rPr>
              <a:t> - saturation (solubility limit) concentration of the solute(mg/liter)</a:t>
            </a:r>
          </a:p>
          <a:p>
            <a:pPr>
              <a:lnSpc>
                <a:spcPct val="125000"/>
              </a:lnSpc>
            </a:pPr>
            <a:r>
              <a:rPr lang="en-US" sz="2000" b="1" dirty="0" smtClean="0">
                <a:solidFill>
                  <a:srgbClr val="C75102"/>
                </a:solidFill>
                <a:cs typeface="Times New Roman" pitchFamily="18" charset="0"/>
              </a:rPr>
              <a:t>K</a:t>
            </a:r>
            <a:r>
              <a:rPr lang="en-US" sz="2000" b="1" baseline="-30000" dirty="0" smtClean="0">
                <a:solidFill>
                  <a:srgbClr val="C75102"/>
                </a:solidFill>
                <a:cs typeface="Times New Roman" pitchFamily="18" charset="0"/>
              </a:rPr>
              <a:t>B</a:t>
            </a:r>
            <a:r>
              <a:rPr lang="en-US" sz="2000" dirty="0" smtClean="0">
                <a:cs typeface="Times New Roman" pitchFamily="18" charset="0"/>
              </a:rPr>
              <a:t> - a parameter related to the binding intensity for all layers.</a:t>
            </a:r>
            <a:endParaRPr lang="en-US" sz="2000" dirty="0">
              <a:cs typeface="Times New Roman" pitchFamily="18" charset="0"/>
            </a:endParaRPr>
          </a:p>
        </p:txBody>
      </p:sp>
      <p:sp>
        <p:nvSpPr>
          <p:cNvPr id="88072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N"/>
          </a:p>
        </p:txBody>
      </p:sp>
      <p:pic>
        <p:nvPicPr>
          <p:cNvPr id="88071" name="Picture 7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643438" y="3857628"/>
            <a:ext cx="4310061" cy="1123950"/>
          </a:xfrm>
          <a:prstGeom prst="rect">
            <a:avLst/>
          </a:prstGeom>
          <a:noFill/>
        </p:spPr>
      </p:pic>
      <p:sp>
        <p:nvSpPr>
          <p:cNvPr id="88073" name="Rectangle 9"/>
          <p:cNvSpPr>
            <a:spLocks noChangeArrowheads="1"/>
          </p:cNvSpPr>
          <p:nvPr/>
        </p:nvSpPr>
        <p:spPr bwMode="auto">
          <a:xfrm>
            <a:off x="0" y="158115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142852"/>
            <a:ext cx="7498080" cy="1143000"/>
          </a:xfrm>
        </p:spPr>
        <p:txBody>
          <a:bodyPr/>
          <a:lstStyle/>
          <a:p>
            <a:r>
              <a:rPr lang="en-US" sz="4800" dirty="0" smtClean="0">
                <a:latin typeface="Berlin Sans FB" pitchFamily="34" charset="0"/>
              </a:rPr>
              <a:t>Applications</a:t>
            </a:r>
            <a:endParaRPr lang="en-IN" sz="4800" dirty="0">
              <a:latin typeface="Berlin Sans FB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28662" y="1214422"/>
            <a:ext cx="8072462" cy="5429288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Activated Carbon</a:t>
            </a:r>
          </a:p>
          <a:p>
            <a:pPr>
              <a:buNone/>
            </a:pPr>
            <a:r>
              <a:rPr lang="en-US" sz="2800" dirty="0" smtClean="0">
                <a:solidFill>
                  <a:srgbClr val="C75102"/>
                </a:solidFill>
              </a:rPr>
              <a:t>Hydrophobic		Surface area-500m</a:t>
            </a:r>
            <a:r>
              <a:rPr lang="en-US" sz="2800" baseline="30000" dirty="0" smtClean="0">
                <a:solidFill>
                  <a:srgbClr val="C75102"/>
                </a:solidFill>
              </a:rPr>
              <a:t>2</a:t>
            </a:r>
            <a:r>
              <a:rPr lang="en-US" sz="2800" dirty="0" smtClean="0">
                <a:solidFill>
                  <a:srgbClr val="C75102"/>
                </a:solidFill>
              </a:rPr>
              <a:t>/g</a:t>
            </a:r>
          </a:p>
          <a:p>
            <a:pPr>
              <a:buFont typeface="Wingdings" pitchFamily="2" charset="2"/>
              <a:buChar char="Ø"/>
            </a:pPr>
            <a:r>
              <a:rPr lang="en-US" sz="2800" i="1" dirty="0" smtClean="0">
                <a:solidFill>
                  <a:srgbClr val="C00000"/>
                </a:solidFill>
              </a:rPr>
              <a:t>Waste water treatment</a:t>
            </a:r>
          </a:p>
          <a:p>
            <a:pPr>
              <a:buFont typeface="Wingdings" pitchFamily="2" charset="2"/>
              <a:buChar char="Ø"/>
            </a:pPr>
            <a:r>
              <a:rPr lang="en-US" sz="2800" i="1" dirty="0" smtClean="0">
                <a:solidFill>
                  <a:srgbClr val="C00000"/>
                </a:solidFill>
              </a:rPr>
              <a:t>Decontaminant in pharmacy</a:t>
            </a:r>
          </a:p>
          <a:p>
            <a:endParaRPr lang="en-US" dirty="0" smtClean="0"/>
          </a:p>
          <a:p>
            <a:r>
              <a:rPr lang="en-US" dirty="0" smtClean="0"/>
              <a:t>Silica Gel and </a:t>
            </a:r>
            <a:r>
              <a:rPr lang="en-US" dirty="0" err="1" smtClean="0"/>
              <a:t>Zeolites</a:t>
            </a:r>
            <a:endParaRPr lang="en-US" dirty="0" smtClean="0"/>
          </a:p>
          <a:p>
            <a:pPr>
              <a:buNone/>
            </a:pPr>
            <a:r>
              <a:rPr lang="en-US" sz="2800" dirty="0" smtClean="0">
                <a:solidFill>
                  <a:srgbClr val="C75102"/>
                </a:solidFill>
              </a:rPr>
              <a:t>Hydrophilic  		Polar</a:t>
            </a:r>
          </a:p>
          <a:p>
            <a:pPr>
              <a:buFont typeface="Wingdings" pitchFamily="2" charset="2"/>
              <a:buChar char="Ø"/>
            </a:pPr>
            <a:r>
              <a:rPr lang="en-US" sz="2800" i="1" dirty="0" smtClean="0">
                <a:solidFill>
                  <a:srgbClr val="C00000"/>
                </a:solidFill>
              </a:rPr>
              <a:t>Drying of process air</a:t>
            </a:r>
          </a:p>
          <a:p>
            <a:pPr>
              <a:buFont typeface="Wingdings" pitchFamily="2" charset="2"/>
              <a:buChar char="Ø"/>
            </a:pPr>
            <a:r>
              <a:rPr lang="en-US" sz="2800" i="1" dirty="0" smtClean="0">
                <a:solidFill>
                  <a:srgbClr val="C00000"/>
                </a:solidFill>
              </a:rPr>
              <a:t>CO</a:t>
            </a:r>
            <a:r>
              <a:rPr lang="en-US" sz="2800" i="1" baseline="-25000" dirty="0" smtClean="0">
                <a:solidFill>
                  <a:srgbClr val="C00000"/>
                </a:solidFill>
              </a:rPr>
              <a:t>2</a:t>
            </a:r>
            <a:r>
              <a:rPr lang="en-US" sz="2800" i="1" dirty="0" smtClean="0">
                <a:solidFill>
                  <a:srgbClr val="C00000"/>
                </a:solidFill>
              </a:rPr>
              <a:t> and Hydrocarbon removal from natural gas</a:t>
            </a:r>
          </a:p>
          <a:p>
            <a:pPr>
              <a:buFont typeface="Wingdings" pitchFamily="2" charset="2"/>
              <a:buChar char="Ø"/>
            </a:pPr>
            <a:r>
              <a:rPr lang="en-US" sz="2800" i="1" dirty="0" smtClean="0">
                <a:solidFill>
                  <a:srgbClr val="C00000"/>
                </a:solidFill>
              </a:rPr>
              <a:t>Vapor Adsorption Refrigeration</a:t>
            </a:r>
          </a:p>
          <a:p>
            <a:pPr>
              <a:buNone/>
            </a:pPr>
            <a:endParaRPr lang="en-US" sz="2800" i="1" dirty="0" smtClean="0">
              <a:solidFill>
                <a:srgbClr val="C00000"/>
              </a:solidFill>
            </a:endParaRPr>
          </a:p>
          <a:p>
            <a:r>
              <a:rPr lang="en-US" dirty="0" smtClean="0"/>
              <a:t>Protein Adsorption on biomaterials(cells)</a:t>
            </a:r>
          </a:p>
          <a:p>
            <a:pPr>
              <a:buNone/>
            </a:pPr>
            <a:endParaRPr lang="en-US" sz="2800" dirty="0" smtClean="0"/>
          </a:p>
          <a:p>
            <a:pPr>
              <a:buNone/>
            </a:pPr>
            <a:endParaRPr lang="en-IN" sz="2800" i="1" dirty="0">
              <a:solidFill>
                <a:srgbClr val="FFEEBA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EF282-B897-439C-8973-474E29CB7F86}" type="slidenum">
              <a:rPr lang="en-IN" smtClean="0"/>
              <a:pPr/>
              <a:t>11</a:t>
            </a:fld>
            <a:endParaRPr lang="en-IN"/>
          </a:p>
        </p:txBody>
      </p:sp>
      <p:pic>
        <p:nvPicPr>
          <p:cNvPr id="4" name="Picture 3" descr="220px-Activated_Carbo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43636" y="2357430"/>
            <a:ext cx="2500330" cy="1714512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pic>
        <p:nvPicPr>
          <p:cNvPr id="4" name="Content Placeholder 3" descr="thankyou-note.png"/>
          <p:cNvPicPr>
            <a:picLocks noGrp="1" noChangeAspect="1"/>
          </p:cNvPicPr>
          <p:nvPr>
            <p:ph idx="1"/>
          </p:nvPr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928795" y="1142985"/>
            <a:ext cx="5286411" cy="4381292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EF282-B897-439C-8973-474E29CB7F86}" type="slidenum">
              <a:rPr lang="en-IN" smtClean="0"/>
              <a:pPr/>
              <a:t>12</a:t>
            </a:fld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 smtClean="0">
                <a:latin typeface="Berlin Sans FB" pitchFamily="34" charset="0"/>
              </a:rPr>
              <a:t>Content</a:t>
            </a:r>
            <a:endParaRPr lang="en-IN" sz="4800" dirty="0">
              <a:latin typeface="Berlin Sans FB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US" sz="3600" b="1" dirty="0" smtClean="0">
                <a:latin typeface="Bradley Hand ITC" pitchFamily="66" charset="0"/>
              </a:rPr>
              <a:t>Definition</a:t>
            </a:r>
          </a:p>
          <a:p>
            <a:pPr>
              <a:buFont typeface="Wingdings" pitchFamily="2" charset="2"/>
              <a:buChar char="Ø"/>
            </a:pPr>
            <a:r>
              <a:rPr lang="en-US" sz="3600" b="1" dirty="0" smtClean="0">
                <a:latin typeface="Bradley Hand ITC" pitchFamily="66" charset="0"/>
              </a:rPr>
              <a:t>Cause</a:t>
            </a:r>
          </a:p>
          <a:p>
            <a:pPr>
              <a:buFont typeface="Wingdings" pitchFamily="2" charset="2"/>
              <a:buChar char="Ø"/>
            </a:pPr>
            <a:r>
              <a:rPr lang="en-US" sz="3600" b="1" dirty="0" smtClean="0">
                <a:latin typeface="Bradley Hand ITC" pitchFamily="66" charset="0"/>
              </a:rPr>
              <a:t>Classification </a:t>
            </a:r>
          </a:p>
          <a:p>
            <a:pPr>
              <a:buFont typeface="Wingdings" pitchFamily="2" charset="2"/>
              <a:buChar char="Ø"/>
            </a:pPr>
            <a:r>
              <a:rPr lang="en-US" sz="3600" b="1" dirty="0" smtClean="0">
                <a:latin typeface="Bradley Hand ITC" pitchFamily="66" charset="0"/>
              </a:rPr>
              <a:t>Isotherms</a:t>
            </a:r>
          </a:p>
          <a:p>
            <a:pPr>
              <a:buFont typeface="Wingdings" pitchFamily="2" charset="2"/>
              <a:buChar char="Ø"/>
            </a:pPr>
            <a:r>
              <a:rPr lang="en-US" sz="3600" b="1" dirty="0" smtClean="0">
                <a:latin typeface="Bradley Hand ITC" pitchFamily="66" charset="0"/>
              </a:rPr>
              <a:t>Applications</a:t>
            </a:r>
          </a:p>
          <a:p>
            <a:pPr>
              <a:buNone/>
            </a:pPr>
            <a:endParaRPr lang="en-IN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EF282-B897-439C-8973-474E29CB7F86}" type="slidenum">
              <a:rPr lang="en-IN" smtClean="0"/>
              <a:pPr/>
              <a:t>2</a:t>
            </a:fld>
            <a:endParaRPr lang="en-IN"/>
          </a:p>
        </p:txBody>
      </p:sp>
      <p:sp>
        <p:nvSpPr>
          <p:cNvPr id="8" name="TextBox 7"/>
          <p:cNvSpPr txBox="1"/>
          <p:nvPr/>
        </p:nvSpPr>
        <p:spPr>
          <a:xfrm>
            <a:off x="1571604" y="6072206"/>
            <a:ext cx="59293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en-US" dirty="0" smtClean="0">
                <a:solidFill>
                  <a:srgbClr val="C75102"/>
                </a:solidFill>
              </a:rPr>
              <a:t> </a:t>
            </a:r>
            <a:r>
              <a:rPr lang="en-US" i="1" dirty="0" smtClean="0">
                <a:solidFill>
                  <a:srgbClr val="C75102"/>
                </a:solidFill>
              </a:rPr>
              <a:t>Only 12 slides</a:t>
            </a:r>
            <a:endParaRPr lang="en-IN" i="1" dirty="0">
              <a:solidFill>
                <a:srgbClr val="C7510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 smtClean="0">
                <a:latin typeface="Berlin Sans FB" pitchFamily="34" charset="0"/>
              </a:rPr>
              <a:t>What is Adsorption?</a:t>
            </a:r>
            <a:endParaRPr lang="en-IN" sz="4800" dirty="0">
              <a:latin typeface="Berlin Sans FB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43240" y="1357298"/>
            <a:ext cx="5786446" cy="4724400"/>
          </a:xfrm>
        </p:spPr>
        <p:txBody>
          <a:bodyPr/>
          <a:lstStyle/>
          <a:p>
            <a:pPr algn="ctr">
              <a:buNone/>
            </a:pPr>
            <a:r>
              <a:rPr lang="en-IN" b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	</a:t>
            </a:r>
            <a:r>
              <a:rPr lang="en-IN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Adsorption </a:t>
            </a:r>
            <a:r>
              <a:rPr lang="en-IN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is a process that occurs when a gas or liquid solute accumulates on the </a:t>
            </a:r>
            <a:r>
              <a:rPr lang="en-IN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surface of </a:t>
            </a:r>
            <a:r>
              <a:rPr lang="en-IN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 solid or a liquid (</a:t>
            </a:r>
            <a:r>
              <a:rPr lang="en-IN" b="1" dirty="0">
                <a:solidFill>
                  <a:srgbClr val="C75102"/>
                </a:solidFill>
                <a:latin typeface="Arial" pitchFamily="34" charset="0"/>
                <a:cs typeface="Arial" pitchFamily="34" charset="0"/>
              </a:rPr>
              <a:t>adsorbent</a:t>
            </a:r>
            <a:r>
              <a:rPr lang="en-IN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), forming a molecular or atomic film </a:t>
            </a:r>
            <a:r>
              <a:rPr lang="en-IN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en-IN" b="1" dirty="0" err="1" smtClean="0">
                <a:solidFill>
                  <a:srgbClr val="C75102"/>
                </a:solidFill>
                <a:latin typeface="Arial" pitchFamily="34" charset="0"/>
                <a:cs typeface="Arial" pitchFamily="34" charset="0"/>
              </a:rPr>
              <a:t>adsorbate</a:t>
            </a:r>
            <a:r>
              <a:rPr lang="en-IN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)</a:t>
            </a:r>
            <a:endParaRPr lang="en-IN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EF282-B897-439C-8973-474E29CB7F86}" type="slidenum">
              <a:rPr lang="en-IN" smtClean="0"/>
              <a:pPr/>
              <a:t>3</a:t>
            </a:fld>
            <a:endParaRPr lang="en-IN"/>
          </a:p>
        </p:txBody>
      </p:sp>
      <p:pic>
        <p:nvPicPr>
          <p:cNvPr id="4" name="Content Placeholder 3" descr="envEnl-116_clip_image004.jpg"/>
          <p:cNvPicPr>
            <a:picLocks noChangeAspect="1"/>
          </p:cNvPicPr>
          <p:nvPr/>
        </p:nvPicPr>
        <p:blipFill>
          <a:blip r:embed="rId2"/>
          <a:srcRect l="4082" t="11290" r="4082" b="4839"/>
          <a:stretch>
            <a:fillRect/>
          </a:stretch>
        </p:blipFill>
        <p:spPr bwMode="auto">
          <a:xfrm>
            <a:off x="285720" y="1500174"/>
            <a:ext cx="3286148" cy="3643338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cxnSp>
        <p:nvCxnSpPr>
          <p:cNvPr id="6" name="Straight Arrow Connector 5"/>
          <p:cNvCxnSpPr/>
          <p:nvPr/>
        </p:nvCxnSpPr>
        <p:spPr bwMode="auto">
          <a:xfrm rot="16200000" flipH="1">
            <a:off x="321439" y="4750603"/>
            <a:ext cx="1214446" cy="857256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" name="Straight Arrow Connector 9"/>
          <p:cNvCxnSpPr/>
          <p:nvPr/>
        </p:nvCxnSpPr>
        <p:spPr bwMode="auto">
          <a:xfrm rot="16200000" flipH="1">
            <a:off x="1678761" y="4750603"/>
            <a:ext cx="1214446" cy="857256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" name="Straight Arrow Connector 10"/>
          <p:cNvCxnSpPr/>
          <p:nvPr/>
        </p:nvCxnSpPr>
        <p:spPr bwMode="auto">
          <a:xfrm rot="16200000" flipH="1">
            <a:off x="3107521" y="4750603"/>
            <a:ext cx="1214446" cy="1000132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2" name="Rectangle 11"/>
          <p:cNvSpPr/>
          <p:nvPr/>
        </p:nvSpPr>
        <p:spPr>
          <a:xfrm>
            <a:off x="428596" y="6000768"/>
            <a:ext cx="164660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b="1" dirty="0" smtClean="0">
                <a:solidFill>
                  <a:srgbClr val="C75102"/>
                </a:solidFill>
                <a:latin typeface="Arial" pitchFamily="34" charset="0"/>
                <a:cs typeface="Arial" pitchFamily="34" charset="0"/>
              </a:rPr>
              <a:t>ADSORBENT</a:t>
            </a:r>
            <a:endParaRPr lang="en-IN" dirty="0">
              <a:solidFill>
                <a:srgbClr val="C75102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285984" y="6000768"/>
            <a:ext cx="162948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b="1" dirty="0" smtClean="0">
                <a:solidFill>
                  <a:srgbClr val="C75102"/>
                </a:solidFill>
                <a:latin typeface="Arial" pitchFamily="34" charset="0"/>
                <a:cs typeface="Arial" pitchFamily="34" charset="0"/>
              </a:rPr>
              <a:t>ADSORBATE</a:t>
            </a:r>
            <a:endParaRPr lang="en-IN" dirty="0">
              <a:solidFill>
                <a:srgbClr val="C75102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071934" y="6000768"/>
            <a:ext cx="137730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b="1" dirty="0" smtClean="0">
                <a:solidFill>
                  <a:srgbClr val="C75102"/>
                </a:solidFill>
                <a:latin typeface="Arial" pitchFamily="34" charset="0"/>
                <a:cs typeface="Arial" pitchFamily="34" charset="0"/>
              </a:rPr>
              <a:t>SOLUTION</a:t>
            </a:r>
            <a:endParaRPr lang="en-IN" dirty="0">
              <a:solidFill>
                <a:srgbClr val="C7510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8662" y="304800"/>
            <a:ext cx="7543800" cy="914400"/>
          </a:xfrm>
        </p:spPr>
        <p:txBody>
          <a:bodyPr/>
          <a:lstStyle/>
          <a:p>
            <a:pPr algn="ctr"/>
            <a:r>
              <a:rPr lang="en-US" sz="4800" dirty="0" smtClean="0">
                <a:latin typeface="Berlin Sans FB" pitchFamily="34" charset="0"/>
              </a:rPr>
              <a:t>Absorption vs. Adsorption </a:t>
            </a:r>
            <a:endParaRPr lang="en-IN" sz="4800" dirty="0">
              <a:latin typeface="Berlin Sans FB" pitchFamily="34" charset="0"/>
            </a:endParaRPr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5214942" y="5715016"/>
            <a:ext cx="3214710" cy="857256"/>
          </a:xfrm>
        </p:spPr>
        <p:txBody>
          <a:bodyPr>
            <a:normAutofit fontScale="47500" lnSpcReduction="20000"/>
          </a:bodyPr>
          <a:lstStyle/>
          <a:p>
            <a:pPr algn="ctr">
              <a:buNone/>
            </a:pPr>
            <a:r>
              <a:rPr lang="en-IN" b="1" dirty="0" smtClean="0">
                <a:solidFill>
                  <a:schemeClr val="tx1"/>
                </a:solidFill>
                <a:latin typeface="Century Gothic" pitchFamily="34" charset="0"/>
              </a:rPr>
              <a:t>	</a:t>
            </a:r>
            <a:r>
              <a:rPr lang="en-IN" sz="5900" b="1" dirty="0" smtClean="0">
                <a:solidFill>
                  <a:schemeClr val="tx1"/>
                </a:solidFill>
                <a:latin typeface="Century Gothic" pitchFamily="34" charset="0"/>
              </a:rPr>
              <a:t>Surface Phenomenon</a:t>
            </a:r>
            <a:endParaRPr lang="en-IN" sz="5900" b="1" dirty="0">
              <a:latin typeface="Century Gothic" pitchFamily="34" charset="0"/>
              <a:cs typeface="Arial" pitchFamily="34" charset="0"/>
            </a:endParaRP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EF282-B897-439C-8973-474E29CB7F86}" type="slidenum">
              <a:rPr lang="en-IN" smtClean="0"/>
              <a:pPr/>
              <a:t>4</a:t>
            </a:fld>
            <a:endParaRPr lang="en-IN"/>
          </a:p>
        </p:txBody>
      </p:sp>
      <p:pic>
        <p:nvPicPr>
          <p:cNvPr id="7" name="Picture 6" descr="n1.jpg"/>
          <p:cNvPicPr>
            <a:picLocks noChangeAspect="1"/>
          </p:cNvPicPr>
          <p:nvPr/>
        </p:nvPicPr>
        <p:blipFill>
          <a:blip r:embed="rId2"/>
          <a:srcRect l="18750" r="8705"/>
          <a:stretch>
            <a:fillRect/>
          </a:stretch>
        </p:blipFill>
        <p:spPr>
          <a:xfrm>
            <a:off x="5214942" y="1285860"/>
            <a:ext cx="3571900" cy="4143404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8" name="Picture 7" descr="P9200176-Young_girl_eating_cake-SPL.jpg"/>
          <p:cNvPicPr>
            <a:picLocks noChangeAspect="1"/>
          </p:cNvPicPr>
          <p:nvPr/>
        </p:nvPicPr>
        <p:blipFill>
          <a:blip r:embed="rId3"/>
          <a:srcRect b="3252"/>
          <a:stretch>
            <a:fillRect/>
          </a:stretch>
        </p:blipFill>
        <p:spPr>
          <a:xfrm>
            <a:off x="1142976" y="1285860"/>
            <a:ext cx="3500462" cy="4143404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11" name="Content Placeholder 2"/>
          <p:cNvSpPr txBox="1">
            <a:spLocks/>
          </p:cNvSpPr>
          <p:nvPr/>
        </p:nvSpPr>
        <p:spPr bwMode="auto">
          <a:xfrm>
            <a:off x="1071538" y="5643578"/>
            <a:ext cx="3214710" cy="642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24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entury Gothic" pitchFamily="34" charset="0"/>
              </a:rPr>
              <a:t>Bulk (Volume) </a:t>
            </a:r>
          </a:p>
          <a:p>
            <a:pPr marL="342900" marR="0" lvl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IN" sz="2400" b="1" kern="0" dirty="0" smtClean="0">
                <a:latin typeface="Century Gothic" pitchFamily="34" charset="0"/>
              </a:rPr>
              <a:t>P</a:t>
            </a:r>
            <a:r>
              <a:rPr kumimoji="0" lang="en-IN" sz="24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entury Gothic" pitchFamily="34" charset="0"/>
              </a:rPr>
              <a:t>henomenon</a:t>
            </a:r>
            <a:endParaRPr kumimoji="0" lang="en-IN" sz="24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entury Gothic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00166" y="304800"/>
            <a:ext cx="7429552" cy="914400"/>
          </a:xfrm>
        </p:spPr>
        <p:txBody>
          <a:bodyPr/>
          <a:lstStyle/>
          <a:p>
            <a:r>
              <a:rPr lang="en-US" sz="4800" dirty="0" smtClean="0">
                <a:latin typeface="Berlin Sans FB" pitchFamily="34" charset="0"/>
              </a:rPr>
              <a:t>Why does Adsorption occur ?</a:t>
            </a:r>
            <a:endParaRPr lang="en-IN" sz="4800" dirty="0">
              <a:latin typeface="Berlin Sans FB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62122" y="1371600"/>
            <a:ext cx="7267596" cy="1985962"/>
          </a:xfrm>
        </p:spPr>
        <p:txBody>
          <a:bodyPr/>
          <a:lstStyle/>
          <a:p>
            <a:r>
              <a:rPr lang="en-IN" sz="2800" dirty="0" smtClean="0"/>
              <a:t>C</a:t>
            </a:r>
            <a:r>
              <a:rPr lang="en-IN" sz="2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onsequence </a:t>
            </a:r>
            <a:r>
              <a:rPr lang="en-IN" sz="28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of </a:t>
            </a:r>
            <a:r>
              <a:rPr lang="en-IN" sz="2800" b="1" dirty="0">
                <a:solidFill>
                  <a:srgbClr val="C75102"/>
                </a:solidFill>
                <a:latin typeface="+mn-lt"/>
                <a:ea typeface="+mn-ea"/>
                <a:cs typeface="+mn-cs"/>
              </a:rPr>
              <a:t>surface </a:t>
            </a:r>
            <a:r>
              <a:rPr lang="en-IN" sz="2800" b="1" dirty="0" smtClean="0">
                <a:solidFill>
                  <a:srgbClr val="C75102"/>
                </a:solidFill>
                <a:latin typeface="+mn-lt"/>
                <a:ea typeface="+mn-ea"/>
                <a:cs typeface="+mn-cs"/>
              </a:rPr>
              <a:t>energy</a:t>
            </a:r>
          </a:p>
          <a:p>
            <a:r>
              <a:rPr lang="en-IN" sz="2800" dirty="0" smtClean="0"/>
              <a:t>A</a:t>
            </a:r>
            <a:r>
              <a:rPr lang="en-IN" sz="2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toms </a:t>
            </a:r>
            <a:r>
              <a:rPr lang="en-IN" sz="28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on the </a:t>
            </a:r>
            <a:r>
              <a:rPr lang="en-IN" sz="2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surface </a:t>
            </a:r>
            <a:r>
              <a:rPr lang="en-IN" sz="28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experience </a:t>
            </a:r>
            <a:r>
              <a:rPr lang="en-IN" sz="2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 bond </a:t>
            </a:r>
            <a:r>
              <a:rPr lang="en-IN" sz="28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deficiency, because they are not wholly surrounded by other </a:t>
            </a:r>
            <a:r>
              <a:rPr lang="en-IN" sz="2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atoms</a:t>
            </a:r>
            <a:endParaRPr lang="en-IN" sz="28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EF282-B897-439C-8973-474E29CB7F86}" type="slidenum">
              <a:rPr lang="en-IN" smtClean="0"/>
              <a:pPr/>
              <a:t>5</a:t>
            </a:fld>
            <a:endParaRPr lang="en-IN"/>
          </a:p>
        </p:txBody>
      </p:sp>
      <p:pic>
        <p:nvPicPr>
          <p:cNvPr id="4" name="Movie.wmv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rcRect l="23437" t="26455" r="23827" b="26453"/>
          <a:stretch>
            <a:fillRect/>
          </a:stretch>
        </p:blipFill>
        <p:spPr>
          <a:xfrm>
            <a:off x="1928794" y="3357562"/>
            <a:ext cx="6215106" cy="321471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2349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20000" mute="1"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 smtClean="0">
                <a:latin typeface="Berlin Sans FB" pitchFamily="34" charset="0"/>
              </a:rPr>
              <a:t>Types of Adsorption</a:t>
            </a:r>
            <a:endParaRPr lang="en-IN" sz="4800" dirty="0">
              <a:latin typeface="Berlin Sans FB" pitchFamily="34" charset="0"/>
            </a:endParaRP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928662" y="1491636"/>
          <a:ext cx="8143932" cy="4937760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2143140"/>
                <a:gridCol w="2857520"/>
                <a:gridCol w="3143272"/>
              </a:tblGrid>
              <a:tr h="385758">
                <a:tc>
                  <a:txBody>
                    <a:bodyPr/>
                    <a:lstStyle/>
                    <a:p>
                      <a:r>
                        <a:rPr lang="en-US" sz="2400" b="1" cap="none" spc="0" dirty="0" smtClean="0">
                          <a:ln w="19050">
                            <a:solidFill>
                              <a:schemeClr val="tx2">
                                <a:tint val="1000"/>
                              </a:schemeClr>
                            </a:solidFill>
                            <a:prstDash val="solid"/>
                          </a:ln>
                          <a:solidFill>
                            <a:schemeClr val="accent3"/>
                          </a:solidFill>
                          <a:effectLst/>
                        </a:rPr>
                        <a:t>PROPERTIES</a:t>
                      </a:r>
                      <a:endParaRPr lang="en-IN" sz="2400" b="1" cap="none" spc="0" dirty="0">
                        <a:ln w="19050">
                          <a:solidFill>
                            <a:schemeClr val="tx2">
                              <a:tint val="1000"/>
                            </a:schemeClr>
                          </a:solidFill>
                          <a:prstDash val="solid"/>
                        </a:ln>
                        <a:solidFill>
                          <a:schemeClr val="accent3"/>
                        </a:solidFill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cap="none" spc="0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solidFill>
                            <a:srgbClr val="C00000"/>
                          </a:solidFill>
                          <a:effectLst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PHYSISORPTION</a:t>
                      </a:r>
                      <a:endParaRPr lang="en-IN" sz="2400" b="1" cap="none" spc="0" dirty="0">
                        <a:ln w="18415" cmpd="sng">
                          <a:solidFill>
                            <a:srgbClr val="FFFFFF"/>
                          </a:solidFill>
                          <a:prstDash val="solid"/>
                        </a:ln>
                        <a:solidFill>
                          <a:srgbClr val="C00000"/>
                        </a:solidFill>
                        <a:effectLst>
                          <a:outerShdw blurRad="63500" dir="3600000" algn="tl" rotWithShape="0">
                            <a:srgbClr val="000000">
                              <a:alpha val="70000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cap="none" spc="0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solidFill>
                            <a:srgbClr val="C00000"/>
                          </a:solidFill>
                          <a:effectLst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CHEMISORPTION</a:t>
                      </a:r>
                      <a:endParaRPr lang="en-IN" sz="2400" b="1" cap="none" spc="0" dirty="0">
                        <a:ln w="18415" cmpd="sng">
                          <a:solidFill>
                            <a:srgbClr val="FFFFFF"/>
                          </a:solidFill>
                          <a:prstDash val="solid"/>
                        </a:ln>
                        <a:solidFill>
                          <a:srgbClr val="C00000"/>
                        </a:solidFill>
                        <a:effectLst>
                          <a:outerShdw blurRad="63500" dir="3600000" algn="tl" rotWithShape="0">
                            <a:srgbClr val="000000">
                              <a:alpha val="70000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</a:tr>
              <a:tr h="385758">
                <a:tc>
                  <a:txBody>
                    <a:bodyPr/>
                    <a:lstStyle/>
                    <a:p>
                      <a:r>
                        <a:rPr lang="en-US" sz="2400" b="0" cap="none" spc="0" dirty="0" smtClean="0">
                          <a:ln w="12700">
                            <a:solidFill>
                              <a:schemeClr val="tx2">
                                <a:satMod val="155000"/>
                              </a:schemeClr>
                            </a:solidFill>
                            <a:prstDash val="solid"/>
                          </a:ln>
                          <a:solidFill>
                            <a:srgbClr val="C75102"/>
                          </a:solidFill>
                          <a:effectLst/>
                        </a:rPr>
                        <a:t>Bonding</a:t>
                      </a:r>
                      <a:endParaRPr lang="en-IN" sz="2400" b="0" cap="none" spc="0" dirty="0">
                        <a:ln w="12700">
                          <a:solidFill>
                            <a:schemeClr val="tx2">
                              <a:satMod val="155000"/>
                            </a:schemeClr>
                          </a:solidFill>
                          <a:prstDash val="solid"/>
                        </a:ln>
                        <a:solidFill>
                          <a:srgbClr val="C75102"/>
                        </a:solidFill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4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WEAK, LONG RANGE</a:t>
                      </a:r>
                    </a:p>
                    <a:p>
                      <a:r>
                        <a:rPr lang="nl-NL" sz="24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Van der Waals interactions (e.g. London </a:t>
                      </a:r>
                      <a:r>
                        <a:rPr lang="en-IN" sz="24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dispersion, dipole-dipole)..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4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STRONG, SHORT  RANGE</a:t>
                      </a:r>
                    </a:p>
                    <a:p>
                      <a:r>
                        <a:rPr lang="en-IN" sz="24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Chemical bonding involving orbital overlap and charge transfer.</a:t>
                      </a:r>
                      <a:endParaRPr lang="en-IN" sz="2400" b="0" cap="none" spc="0" dirty="0">
                        <a:ln w="18415" cmpd="sng">
                          <a:solidFill>
                            <a:srgbClr val="FFFFFF"/>
                          </a:solidFill>
                          <a:prstDash val="solid"/>
                        </a:ln>
                        <a:solidFill>
                          <a:srgbClr val="FFFFFF"/>
                        </a:solidFill>
                        <a:effectLst>
                          <a:outerShdw blurRad="63500" dir="3600000" algn="tl" rotWithShape="0">
                            <a:srgbClr val="000000">
                              <a:alpha val="70000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</a:tr>
              <a:tr h="385758">
                <a:tc>
                  <a:txBody>
                    <a:bodyPr/>
                    <a:lstStyle/>
                    <a:p>
                      <a:r>
                        <a:rPr lang="en-US" sz="2400" b="0" kern="1200" cap="none" spc="0" baseline="0" dirty="0" smtClean="0">
                          <a:ln w="12700">
                            <a:solidFill>
                              <a:schemeClr val="tx2">
                                <a:satMod val="155000"/>
                              </a:schemeClr>
                            </a:solidFill>
                            <a:prstDash val="solid"/>
                          </a:ln>
                          <a:solidFill>
                            <a:srgbClr val="C7510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Enthalpy</a:t>
                      </a:r>
                      <a:endParaRPr lang="en-IN" sz="2400" b="0" cap="none" spc="0" dirty="0">
                        <a:ln w="12700">
                          <a:solidFill>
                            <a:schemeClr val="tx2">
                              <a:satMod val="155000"/>
                            </a:schemeClr>
                          </a:solidFill>
                          <a:prstDash val="solid"/>
                        </a:ln>
                        <a:solidFill>
                          <a:srgbClr val="C75102"/>
                        </a:solidFill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4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5-50 kJ mol</a:t>
                      </a:r>
                      <a:r>
                        <a:rPr lang="en-IN" sz="2400" kern="1200" baseline="30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-1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4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40-800 kJ mol</a:t>
                      </a:r>
                      <a:r>
                        <a:rPr lang="en-IN" sz="2400" kern="1200" baseline="30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-1</a:t>
                      </a:r>
                      <a:endParaRPr lang="en-IN" sz="2400" b="0" cap="none" spc="0" dirty="0">
                        <a:ln w="18415" cmpd="sng">
                          <a:solidFill>
                            <a:srgbClr val="FFFFFF"/>
                          </a:solidFill>
                          <a:prstDash val="solid"/>
                        </a:ln>
                        <a:solidFill>
                          <a:srgbClr val="FFFFFF"/>
                        </a:solidFill>
                        <a:effectLst>
                          <a:outerShdw blurRad="63500" dir="3600000" algn="tl" rotWithShape="0">
                            <a:srgbClr val="000000">
                              <a:alpha val="70000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</a:tr>
              <a:tr h="385758">
                <a:tc>
                  <a:txBody>
                    <a:bodyPr/>
                    <a:lstStyle/>
                    <a:p>
                      <a:r>
                        <a:rPr lang="en-US" sz="2400" b="0" cap="none" spc="0" dirty="0" smtClean="0">
                          <a:ln w="12700">
                            <a:solidFill>
                              <a:schemeClr val="tx2">
                                <a:satMod val="155000"/>
                              </a:schemeClr>
                            </a:solidFill>
                            <a:prstDash val="solid"/>
                          </a:ln>
                          <a:solidFill>
                            <a:srgbClr val="C75102"/>
                          </a:solidFill>
                          <a:effectLst/>
                        </a:rPr>
                        <a:t>Saturation</a:t>
                      </a:r>
                      <a:endParaRPr lang="en-IN" sz="2400" b="0" cap="none" spc="0" dirty="0">
                        <a:ln w="12700">
                          <a:solidFill>
                            <a:schemeClr val="tx2">
                              <a:satMod val="155000"/>
                            </a:schemeClr>
                          </a:solidFill>
                          <a:prstDash val="solid"/>
                        </a:ln>
                        <a:solidFill>
                          <a:srgbClr val="C75102"/>
                        </a:solidFill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Multi-layer</a:t>
                      </a:r>
                      <a:endParaRPr lang="en-IN" sz="2400" kern="1200" baseline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Mono-layer</a:t>
                      </a:r>
                      <a:endParaRPr lang="en-IN" sz="2400" b="0" cap="none" spc="0" dirty="0">
                        <a:ln w="18415" cmpd="sng">
                          <a:solidFill>
                            <a:srgbClr val="FFFFFF"/>
                          </a:solidFill>
                          <a:prstDash val="solid"/>
                        </a:ln>
                        <a:solidFill>
                          <a:srgbClr val="FFFF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</a:endParaRPr>
                    </a:p>
                  </a:txBody>
                  <a:tcPr/>
                </a:tc>
              </a:tr>
              <a:tr h="385758">
                <a:tc>
                  <a:txBody>
                    <a:bodyPr/>
                    <a:lstStyle/>
                    <a:p>
                      <a:r>
                        <a:rPr lang="en-US" sz="2400" b="0" cap="none" spc="0" dirty="0" smtClean="0">
                          <a:ln w="12700">
                            <a:solidFill>
                              <a:schemeClr val="tx2">
                                <a:satMod val="155000"/>
                              </a:schemeClr>
                            </a:solidFill>
                            <a:prstDash val="solid"/>
                          </a:ln>
                          <a:solidFill>
                            <a:srgbClr val="C75102"/>
                          </a:solidFill>
                          <a:effectLst/>
                        </a:rPr>
                        <a:t>Surface Specificity</a:t>
                      </a:r>
                      <a:endParaRPr lang="en-IN" sz="2400" b="0" cap="none" spc="0" dirty="0">
                        <a:ln w="12700">
                          <a:solidFill>
                            <a:schemeClr val="tx2">
                              <a:satMod val="155000"/>
                            </a:schemeClr>
                          </a:solidFill>
                          <a:prstDash val="solid"/>
                        </a:ln>
                        <a:solidFill>
                          <a:srgbClr val="C75102"/>
                        </a:solidFill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No</a:t>
                      </a:r>
                      <a:endParaRPr lang="en-IN" sz="2400" kern="1200" baseline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Yes</a:t>
                      </a:r>
                      <a:endParaRPr lang="en-IN" sz="2400" kern="1200" baseline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IN" sz="2400" b="0" cap="none" spc="0" dirty="0">
                        <a:ln w="18415" cmpd="sng">
                          <a:solidFill>
                            <a:srgbClr val="FFFFFF"/>
                          </a:solidFill>
                          <a:prstDash val="solid"/>
                        </a:ln>
                        <a:solidFill>
                          <a:srgbClr val="FFFFFF"/>
                        </a:solidFill>
                        <a:effectLst>
                          <a:outerShdw blurRad="63500" dir="3600000" algn="tl" rotWithShape="0">
                            <a:srgbClr val="000000">
                              <a:alpha val="70000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</a:tr>
              <a:tr h="385758">
                <a:tc>
                  <a:txBody>
                    <a:bodyPr/>
                    <a:lstStyle/>
                    <a:p>
                      <a:r>
                        <a:rPr lang="en-US" sz="2400" b="0" cap="none" spc="0" dirty="0" smtClean="0">
                          <a:ln w="12700">
                            <a:solidFill>
                              <a:schemeClr val="tx2">
                                <a:satMod val="155000"/>
                              </a:schemeClr>
                            </a:solidFill>
                            <a:prstDash val="solid"/>
                          </a:ln>
                          <a:solidFill>
                            <a:srgbClr val="C75102"/>
                          </a:solidFill>
                          <a:effectLst/>
                        </a:rPr>
                        <a:t>Nature</a:t>
                      </a:r>
                      <a:endParaRPr lang="en-IN" sz="2400" b="0" cap="none" spc="0" dirty="0">
                        <a:ln w="12700">
                          <a:solidFill>
                            <a:schemeClr val="tx2">
                              <a:satMod val="155000"/>
                            </a:schemeClr>
                          </a:solidFill>
                          <a:prstDash val="solid"/>
                        </a:ln>
                        <a:solidFill>
                          <a:srgbClr val="C75102"/>
                        </a:solidFill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kern="1200" baseline="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Reversible</a:t>
                      </a:r>
                      <a:endParaRPr lang="en-IN" sz="2400" kern="1200" baseline="0" dirty="0" smtClean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kern="1200" baseline="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Mostly Irreversible</a:t>
                      </a:r>
                      <a:r>
                        <a:rPr lang="en-US" sz="2400" b="0" cap="none" spc="0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solidFill>
                            <a:srgbClr val="FFFFFF"/>
                          </a:solidFill>
                          <a:effectLst/>
                        </a:rPr>
                        <a:t> </a:t>
                      </a:r>
                      <a:endParaRPr lang="en-IN" sz="2400" b="0" cap="none" spc="0" dirty="0">
                        <a:ln w="18415" cmpd="sng">
                          <a:solidFill>
                            <a:srgbClr val="FFFFFF"/>
                          </a:solidFill>
                          <a:prstDash val="solid"/>
                        </a:ln>
                        <a:solidFill>
                          <a:srgbClr val="FFFFFF"/>
                        </a:solidFill>
                        <a:effectLst>
                          <a:outerShdw blurRad="63500" dir="3600000" algn="tl" rotWithShape="0">
                            <a:srgbClr val="000000">
                              <a:alpha val="70000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EF282-B897-439C-8973-474E29CB7F86}" type="slidenum">
              <a:rPr lang="en-IN" smtClean="0"/>
              <a:pPr/>
              <a:t>6</a:t>
            </a:fld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 smtClean="0">
                <a:latin typeface="Berlin Sans FB" pitchFamily="34" charset="0"/>
              </a:rPr>
              <a:t>Adsorption Isotherms</a:t>
            </a:r>
            <a:endParaRPr lang="en-IN" sz="4800" dirty="0">
              <a:latin typeface="Berlin Sans FB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4414" y="1285860"/>
            <a:ext cx="7786710" cy="4667264"/>
          </a:xfrm>
        </p:spPr>
        <p:txBody>
          <a:bodyPr/>
          <a:lstStyle/>
          <a:p>
            <a:r>
              <a:rPr lang="en-IN" sz="2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Plot of the </a:t>
            </a:r>
            <a:r>
              <a:rPr lang="en-IN" sz="28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amount of </a:t>
            </a:r>
            <a:r>
              <a:rPr lang="en-IN" sz="28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adsorbate</a:t>
            </a:r>
            <a:r>
              <a:rPr lang="en-IN" sz="28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on the adsorbent as a function of its pressure (if gas) or concentration (if liquid) at constant </a:t>
            </a:r>
            <a:r>
              <a:rPr lang="en-IN" sz="2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temperature.</a:t>
            </a:r>
          </a:p>
          <a:p>
            <a:r>
              <a:rPr lang="en-IN" sz="2800" dirty="0" smtClean="0">
                <a:solidFill>
                  <a:srgbClr val="C00000"/>
                </a:solidFill>
                <a:latin typeface="+mn-lt"/>
                <a:ea typeface="+mn-ea"/>
                <a:cs typeface="+mn-cs"/>
              </a:rPr>
              <a:t>Langmuir </a:t>
            </a:r>
            <a:r>
              <a:rPr lang="en-IN" sz="2800" dirty="0">
                <a:solidFill>
                  <a:srgbClr val="C00000"/>
                </a:solidFill>
                <a:latin typeface="+mn-lt"/>
                <a:ea typeface="+mn-ea"/>
                <a:cs typeface="+mn-cs"/>
              </a:rPr>
              <a:t>isotherm </a:t>
            </a:r>
            <a:r>
              <a:rPr lang="en-IN" sz="28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(adsorbed layer one molecule thick) </a:t>
            </a:r>
          </a:p>
          <a:p>
            <a:r>
              <a:rPr lang="en-IN" sz="2800" dirty="0" err="1" smtClean="0">
                <a:solidFill>
                  <a:srgbClr val="C00000"/>
                </a:solidFill>
                <a:latin typeface="+mn-lt"/>
                <a:ea typeface="+mn-ea"/>
                <a:cs typeface="+mn-cs"/>
              </a:rPr>
              <a:t>Freundlich</a:t>
            </a:r>
            <a:r>
              <a:rPr lang="en-IN" sz="2800" dirty="0" smtClean="0">
                <a:solidFill>
                  <a:srgbClr val="C00000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IN" sz="2800" dirty="0">
                <a:solidFill>
                  <a:srgbClr val="C00000"/>
                </a:solidFill>
                <a:latin typeface="+mn-lt"/>
                <a:ea typeface="+mn-ea"/>
                <a:cs typeface="+mn-cs"/>
              </a:rPr>
              <a:t>isotherm </a:t>
            </a:r>
            <a:r>
              <a:rPr lang="en-IN" sz="28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(Heterogeneous adsorbent surface with different adsorption sites) </a:t>
            </a:r>
          </a:p>
          <a:p>
            <a:r>
              <a:rPr lang="en-IN" sz="2800" dirty="0" err="1" smtClean="0">
                <a:solidFill>
                  <a:srgbClr val="C00000"/>
                </a:solidFill>
                <a:latin typeface="+mn-lt"/>
                <a:ea typeface="+mn-ea"/>
                <a:cs typeface="+mn-cs"/>
              </a:rPr>
              <a:t>Brunauer</a:t>
            </a:r>
            <a:r>
              <a:rPr lang="en-IN" sz="2800" dirty="0">
                <a:solidFill>
                  <a:srgbClr val="C00000"/>
                </a:solidFill>
                <a:latin typeface="+mn-lt"/>
                <a:ea typeface="+mn-ea"/>
                <a:cs typeface="+mn-cs"/>
              </a:rPr>
              <a:t>, Emmett and Teller (BET) isotherm </a:t>
            </a:r>
            <a:r>
              <a:rPr lang="en-IN" sz="28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(molecules can be adsorbed more than one layer thick) </a:t>
            </a:r>
          </a:p>
          <a:p>
            <a:endParaRPr lang="en-IN" sz="28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en-IN" sz="28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EF282-B897-439C-8973-474E29CB7F86}" type="slidenum">
              <a:rPr lang="en-IN" smtClean="0"/>
              <a:pPr/>
              <a:t>7</a:t>
            </a:fld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Freundlich</a:t>
            </a:r>
            <a:r>
              <a:rPr lang="en-IN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and </a:t>
            </a:r>
            <a:r>
              <a:rPr lang="en-IN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Küster</a:t>
            </a:r>
            <a:r>
              <a:rPr lang="en-IN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(</a:t>
            </a:r>
            <a:r>
              <a:rPr lang="en-IN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1909)</a:t>
            </a:r>
          </a:p>
          <a:p>
            <a:r>
              <a:rPr lang="en-US" dirty="0" smtClean="0"/>
              <a:t>Empirical formula:</a:t>
            </a:r>
          </a:p>
          <a:p>
            <a:endParaRPr lang="en-US" dirty="0" smtClean="0"/>
          </a:p>
          <a:p>
            <a:r>
              <a:rPr lang="en-US" dirty="0" smtClean="0"/>
              <a:t>Limitation: Fails at high pressures</a:t>
            </a:r>
          </a:p>
          <a:p>
            <a:endParaRPr lang="en-IN" dirty="0"/>
          </a:p>
        </p:txBody>
      </p:sp>
      <p:sp>
        <p:nvSpPr>
          <p:cNvPr id="26" name="Slide Number Placeholder 2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EF282-B897-439C-8973-474E29CB7F86}" type="slidenum">
              <a:rPr lang="en-IN" smtClean="0"/>
              <a:pPr/>
              <a:t>8</a:t>
            </a:fld>
            <a:endParaRPr lang="en-IN"/>
          </a:p>
        </p:txBody>
      </p:sp>
      <p:sp>
        <p:nvSpPr>
          <p:cNvPr id="4" name="Title 1"/>
          <p:cNvSpPr txBox="1">
            <a:spLocks/>
          </p:cNvSpPr>
          <p:nvPr/>
        </p:nvSpPr>
        <p:spPr bwMode="auto">
          <a:xfrm>
            <a:off x="1643042" y="428604"/>
            <a:ext cx="72390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Berlin Sans FB" pitchFamily="34" charset="0"/>
                <a:ea typeface="+mj-ea"/>
                <a:cs typeface="+mj-cs"/>
              </a:rPr>
              <a:t>Freundlich</a:t>
            </a:r>
            <a:r>
              <a:rPr kumimoji="0" lang="en-US" sz="4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Berlin Sans FB" pitchFamily="34" charset="0"/>
                <a:ea typeface="+mj-ea"/>
                <a:cs typeface="+mj-cs"/>
              </a:rPr>
              <a:t> Isotherm</a:t>
            </a:r>
            <a:endParaRPr kumimoji="0" lang="en-IN" sz="4800" b="0" i="0" u="none" strike="noStrike" kern="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Berlin Sans FB" pitchFamily="34" charset="0"/>
              <a:ea typeface="+mj-ea"/>
              <a:cs typeface="+mj-cs"/>
            </a:endParaRPr>
          </a:p>
        </p:txBody>
      </p:sp>
      <p:sp>
        <p:nvSpPr>
          <p:cNvPr id="87045" name="AutoShape 5" descr=" \log\frac{x}{m}  = \log k + \frac{1}{n} \log p "/>
          <p:cNvSpPr>
            <a:spLocks noChangeAspect="1" noChangeArrowheads="1"/>
          </p:cNvSpPr>
          <p:nvPr/>
        </p:nvSpPr>
        <p:spPr bwMode="auto">
          <a:xfrm>
            <a:off x="176213" y="-1825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87047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N"/>
          </a:p>
        </p:txBody>
      </p:sp>
      <p:sp>
        <p:nvSpPr>
          <p:cNvPr id="87048" name="Rectangle 8"/>
          <p:cNvSpPr>
            <a:spLocks noChangeArrowheads="1"/>
          </p:cNvSpPr>
          <p:nvPr/>
        </p:nvSpPr>
        <p:spPr bwMode="auto">
          <a:xfrm>
            <a:off x="0" y="12287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7050" name="Rectangle 1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N"/>
          </a:p>
        </p:txBody>
      </p:sp>
      <p:sp>
        <p:nvSpPr>
          <p:cNvPr id="87051" name="Rectangle 11"/>
          <p:cNvSpPr>
            <a:spLocks noChangeArrowheads="1"/>
          </p:cNvSpPr>
          <p:nvPr/>
        </p:nvSpPr>
        <p:spPr bwMode="auto">
          <a:xfrm>
            <a:off x="0" y="10477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7053" name="Rectangle 1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N"/>
          </a:p>
        </p:txBody>
      </p:sp>
      <p:sp>
        <p:nvSpPr>
          <p:cNvPr id="87054" name="Rectangle 14"/>
          <p:cNvSpPr>
            <a:spLocks noChangeArrowheads="1"/>
          </p:cNvSpPr>
          <p:nvPr/>
        </p:nvSpPr>
        <p:spPr bwMode="auto">
          <a:xfrm>
            <a:off x="0" y="11334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7" name="Picture 16" descr="Picture1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75847" y="3714752"/>
            <a:ext cx="3664419" cy="285752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18" name="TextBox 17"/>
          <p:cNvSpPr txBox="1"/>
          <p:nvPr/>
        </p:nvSpPr>
        <p:spPr>
          <a:xfrm>
            <a:off x="5357818" y="3786190"/>
            <a:ext cx="3786214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i="1" dirty="0" smtClean="0">
                <a:solidFill>
                  <a:srgbClr val="C75102"/>
                </a:solidFill>
              </a:rPr>
              <a:t>Q</a:t>
            </a:r>
            <a:r>
              <a:rPr lang="en-US" sz="2400" i="1" dirty="0" smtClean="0"/>
              <a:t>- Mass of </a:t>
            </a:r>
            <a:r>
              <a:rPr lang="en-US" sz="2400" i="1" dirty="0" err="1" smtClean="0"/>
              <a:t>adsorbate</a:t>
            </a:r>
            <a:r>
              <a:rPr lang="en-US" sz="2400" i="1" dirty="0" smtClean="0"/>
              <a:t> / mass of adsorbent</a:t>
            </a:r>
          </a:p>
          <a:p>
            <a:r>
              <a:rPr lang="en-US" sz="2400" b="1" i="1" dirty="0" smtClean="0">
                <a:solidFill>
                  <a:srgbClr val="C75102"/>
                </a:solidFill>
              </a:rPr>
              <a:t>p</a:t>
            </a:r>
            <a:r>
              <a:rPr lang="en-US" sz="2400" i="1" dirty="0" smtClean="0"/>
              <a:t>- equilibrium pressure of </a:t>
            </a:r>
            <a:r>
              <a:rPr lang="en-US" sz="2400" i="1" dirty="0" err="1" smtClean="0"/>
              <a:t>adsorbate</a:t>
            </a:r>
            <a:endParaRPr lang="en-US" sz="2400" i="1" dirty="0" smtClean="0"/>
          </a:p>
          <a:p>
            <a:r>
              <a:rPr lang="en-US" sz="2400" b="1" i="1" dirty="0" smtClean="0">
                <a:solidFill>
                  <a:srgbClr val="C75102"/>
                </a:solidFill>
              </a:rPr>
              <a:t>c</a:t>
            </a:r>
            <a:r>
              <a:rPr lang="en-US" sz="2400" i="1" dirty="0" smtClean="0"/>
              <a:t>- equilibrium con. Of </a:t>
            </a:r>
            <a:r>
              <a:rPr lang="en-US" sz="2400" i="1" dirty="0" err="1" smtClean="0"/>
              <a:t>adsorbate</a:t>
            </a:r>
            <a:r>
              <a:rPr lang="en-US" sz="2400" i="1" dirty="0" smtClean="0"/>
              <a:t> in solution</a:t>
            </a:r>
          </a:p>
          <a:p>
            <a:r>
              <a:rPr lang="en-US" sz="2400" b="1" i="1" dirty="0" err="1" smtClean="0">
                <a:solidFill>
                  <a:srgbClr val="C75102"/>
                </a:solidFill>
              </a:rPr>
              <a:t>K,n</a:t>
            </a:r>
            <a:r>
              <a:rPr lang="en-US" sz="2400" i="1" dirty="0" smtClean="0"/>
              <a:t>- constants</a:t>
            </a:r>
            <a:endParaRPr lang="en-IN" sz="2400" i="1" dirty="0"/>
          </a:p>
        </p:txBody>
      </p:sp>
      <p:sp>
        <p:nvSpPr>
          <p:cNvPr id="87056" name="Rectangle 1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N"/>
          </a:p>
        </p:txBody>
      </p:sp>
      <p:sp>
        <p:nvSpPr>
          <p:cNvPr id="87057" name="Rectangle 17"/>
          <p:cNvSpPr>
            <a:spLocks noChangeArrowheads="1"/>
          </p:cNvSpPr>
          <p:nvPr/>
        </p:nvSpPr>
        <p:spPr bwMode="auto">
          <a:xfrm>
            <a:off x="0" y="11334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7059" name="Rectangle 1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N"/>
          </a:p>
        </p:txBody>
      </p:sp>
      <p:sp>
        <p:nvSpPr>
          <p:cNvPr id="87060" name="Rectangle 20"/>
          <p:cNvSpPr>
            <a:spLocks noChangeArrowheads="1"/>
          </p:cNvSpPr>
          <p:nvPr/>
        </p:nvSpPr>
        <p:spPr bwMode="auto">
          <a:xfrm>
            <a:off x="0" y="1028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7062" name="Rectangle 2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N"/>
          </a:p>
        </p:txBody>
      </p:sp>
      <p:sp>
        <p:nvSpPr>
          <p:cNvPr id="87063" name="Rectangle 23"/>
          <p:cNvSpPr>
            <a:spLocks noChangeArrowheads="1"/>
          </p:cNvSpPr>
          <p:nvPr/>
        </p:nvSpPr>
        <p:spPr bwMode="auto">
          <a:xfrm>
            <a:off x="0" y="10477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7065" name="Rectangle 2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N"/>
          </a:p>
        </p:txBody>
      </p:sp>
      <p:pic>
        <p:nvPicPr>
          <p:cNvPr id="87064" name="Picture 24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643174" y="2576511"/>
            <a:ext cx="1600200" cy="638175"/>
          </a:xfrm>
          <a:prstGeom prst="rect">
            <a:avLst/>
          </a:prstGeom>
          <a:noFill/>
        </p:spPr>
      </p:pic>
      <p:sp>
        <p:nvSpPr>
          <p:cNvPr id="87066" name="Rectangle 26"/>
          <p:cNvSpPr>
            <a:spLocks noChangeArrowheads="1"/>
          </p:cNvSpPr>
          <p:nvPr/>
        </p:nvSpPr>
        <p:spPr bwMode="auto">
          <a:xfrm>
            <a:off x="0" y="109537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7068" name="Rectangle 2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N"/>
          </a:p>
        </p:txBody>
      </p:sp>
      <p:pic>
        <p:nvPicPr>
          <p:cNvPr id="87067" name="Picture 27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500694" y="2576511"/>
            <a:ext cx="1562100" cy="638175"/>
          </a:xfrm>
          <a:prstGeom prst="rect">
            <a:avLst/>
          </a:prstGeom>
          <a:noFill/>
        </p:spPr>
      </p:pic>
      <p:sp>
        <p:nvSpPr>
          <p:cNvPr id="87069" name="Rectangle 29"/>
          <p:cNvSpPr>
            <a:spLocks noChangeArrowheads="1"/>
          </p:cNvSpPr>
          <p:nvPr/>
        </p:nvSpPr>
        <p:spPr bwMode="auto">
          <a:xfrm>
            <a:off x="0" y="109537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285728"/>
            <a:ext cx="7239000" cy="914400"/>
          </a:xfrm>
        </p:spPr>
        <p:txBody>
          <a:bodyPr/>
          <a:lstStyle/>
          <a:p>
            <a:r>
              <a:rPr lang="en-US" sz="4800" dirty="0" smtClean="0">
                <a:latin typeface="Berlin Sans FB" pitchFamily="34" charset="0"/>
              </a:rPr>
              <a:t>Langmuir Isotherm</a:t>
            </a:r>
            <a:endParaRPr lang="en-IN" sz="4800" dirty="0">
              <a:latin typeface="Berlin Sans FB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00166" y="1142984"/>
            <a:ext cx="7339034" cy="4724400"/>
          </a:xfrm>
        </p:spPr>
        <p:txBody>
          <a:bodyPr/>
          <a:lstStyle/>
          <a:p>
            <a:r>
              <a:rPr lang="en-US" dirty="0" smtClean="0"/>
              <a:t>Irving Langmuir (1916)</a:t>
            </a:r>
          </a:p>
          <a:p>
            <a:r>
              <a:rPr lang="en-US" dirty="0" smtClean="0"/>
              <a:t>Assumptions:</a:t>
            </a:r>
            <a:endParaRPr lang="en-IN" dirty="0" smtClean="0"/>
          </a:p>
          <a:p>
            <a:pPr>
              <a:buNone/>
            </a:pPr>
            <a:r>
              <a:rPr lang="en-US" sz="2800" i="1" dirty="0" smtClean="0">
                <a:solidFill>
                  <a:srgbClr val="C75102"/>
                </a:solidFill>
              </a:rPr>
              <a:t>Uniformity of sites			Non interaction</a:t>
            </a:r>
          </a:p>
          <a:p>
            <a:pPr>
              <a:buNone/>
            </a:pPr>
            <a:r>
              <a:rPr lang="en-US" sz="2800" i="1" dirty="0" smtClean="0">
                <a:solidFill>
                  <a:srgbClr val="C75102"/>
                </a:solidFill>
              </a:rPr>
              <a:t>Common Mechanism		Monolayer</a:t>
            </a:r>
            <a:r>
              <a:rPr lang="en-US" sz="2800" i="1" dirty="0">
                <a:solidFill>
                  <a:srgbClr val="C75102"/>
                </a:solidFill>
              </a:rPr>
              <a:t> </a:t>
            </a:r>
            <a:r>
              <a:rPr lang="en-US" sz="2800" i="1" dirty="0" smtClean="0">
                <a:solidFill>
                  <a:srgbClr val="C75102"/>
                </a:solidFill>
              </a:rPr>
              <a:t> only</a:t>
            </a:r>
            <a:endParaRPr lang="en-US" i="1" dirty="0" smtClean="0">
              <a:solidFill>
                <a:srgbClr val="C75102"/>
              </a:solidFill>
            </a:endParaRPr>
          </a:p>
          <a:p>
            <a:r>
              <a:rPr lang="en-US" dirty="0" smtClean="0"/>
              <a:t>Semi-Empirical Formula:</a:t>
            </a:r>
          </a:p>
          <a:p>
            <a:pPr>
              <a:buNone/>
            </a:pPr>
            <a:endParaRPr lang="en-US" dirty="0" smtClean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EF282-B897-439C-8973-474E29CB7F86}" type="slidenum">
              <a:rPr lang="en-IN" smtClean="0"/>
              <a:pPr/>
              <a:t>9</a:t>
            </a:fld>
            <a:endParaRPr lang="en-IN"/>
          </a:p>
        </p:txBody>
      </p:sp>
      <p:sp>
        <p:nvSpPr>
          <p:cNvPr id="8909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N"/>
          </a:p>
        </p:txBody>
      </p:sp>
      <p:sp>
        <p:nvSpPr>
          <p:cNvPr id="89091" name="Rectangle 3"/>
          <p:cNvSpPr>
            <a:spLocks noChangeArrowheads="1"/>
          </p:cNvSpPr>
          <p:nvPr/>
        </p:nvSpPr>
        <p:spPr bwMode="auto">
          <a:xfrm>
            <a:off x="0" y="11239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9093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N"/>
          </a:p>
        </p:txBody>
      </p:sp>
      <p:sp>
        <p:nvSpPr>
          <p:cNvPr id="89094" name="Rectangle 6"/>
          <p:cNvSpPr>
            <a:spLocks noChangeArrowheads="1"/>
          </p:cNvSpPr>
          <p:nvPr/>
        </p:nvSpPr>
        <p:spPr bwMode="auto">
          <a:xfrm>
            <a:off x="0" y="1076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0" name="Picture 9" descr="Picture1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43042" y="4000504"/>
            <a:ext cx="3500462" cy="276033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11" name="TextBox 10"/>
          <p:cNvSpPr txBox="1"/>
          <p:nvPr/>
        </p:nvSpPr>
        <p:spPr>
          <a:xfrm>
            <a:off x="5357818" y="4396941"/>
            <a:ext cx="3786214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i="1" dirty="0" smtClean="0">
                <a:solidFill>
                  <a:srgbClr val="C75102"/>
                </a:solidFill>
              </a:rPr>
              <a:t>Q</a:t>
            </a:r>
            <a:r>
              <a:rPr lang="en-US" sz="2000" i="1" dirty="0" smtClean="0"/>
              <a:t>- Mass of </a:t>
            </a:r>
            <a:r>
              <a:rPr lang="en-US" sz="2000" i="1" dirty="0" err="1" smtClean="0"/>
              <a:t>adsorbate</a:t>
            </a:r>
            <a:r>
              <a:rPr lang="en-US" sz="2000" i="1" dirty="0" smtClean="0"/>
              <a:t> / mass of adsorbent</a:t>
            </a:r>
          </a:p>
          <a:p>
            <a:r>
              <a:rPr lang="en-US" sz="2000" b="1" i="1" dirty="0" err="1" smtClean="0">
                <a:solidFill>
                  <a:srgbClr val="C75102"/>
                </a:solidFill>
              </a:rPr>
              <a:t>Q</a:t>
            </a:r>
            <a:r>
              <a:rPr lang="en-US" sz="1400" b="1" dirty="0" err="1">
                <a:solidFill>
                  <a:srgbClr val="C75102"/>
                </a:solidFill>
              </a:rPr>
              <a:t>max</a:t>
            </a:r>
            <a:r>
              <a:rPr lang="en-US" sz="2000" i="1" dirty="0" smtClean="0"/>
              <a:t>- Maximum Q to form a mono-layer</a:t>
            </a:r>
          </a:p>
          <a:p>
            <a:r>
              <a:rPr lang="en-US" sz="2000" b="1" i="1" dirty="0" smtClean="0">
                <a:solidFill>
                  <a:srgbClr val="C75102"/>
                </a:solidFill>
              </a:rPr>
              <a:t>c</a:t>
            </a:r>
            <a:r>
              <a:rPr lang="en-US" sz="2000" i="1" dirty="0" smtClean="0"/>
              <a:t>- equilibrium con. of </a:t>
            </a:r>
            <a:r>
              <a:rPr lang="en-US" sz="2000" i="1" dirty="0" err="1" smtClean="0"/>
              <a:t>adsorbate</a:t>
            </a:r>
            <a:r>
              <a:rPr lang="en-US" sz="2000" i="1" dirty="0" smtClean="0"/>
              <a:t> in solution</a:t>
            </a:r>
          </a:p>
          <a:p>
            <a:r>
              <a:rPr lang="en-US" sz="2000" b="1" i="1" dirty="0" smtClean="0">
                <a:solidFill>
                  <a:srgbClr val="C75102"/>
                </a:solidFill>
              </a:rPr>
              <a:t>K</a:t>
            </a:r>
            <a:r>
              <a:rPr lang="en-US" sz="2000" i="1" dirty="0">
                <a:solidFill>
                  <a:srgbClr val="FFFF00"/>
                </a:solidFill>
              </a:rPr>
              <a:t> </a:t>
            </a:r>
            <a:r>
              <a:rPr lang="en-US" sz="2000" i="1" dirty="0" smtClean="0"/>
              <a:t>- constant</a:t>
            </a:r>
            <a:endParaRPr lang="en-IN" sz="2000" i="1" dirty="0"/>
          </a:p>
        </p:txBody>
      </p:sp>
      <p:sp>
        <p:nvSpPr>
          <p:cNvPr id="89096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N"/>
          </a:p>
        </p:txBody>
      </p:sp>
      <p:pic>
        <p:nvPicPr>
          <p:cNvPr id="89095" name="Picture 7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215074" y="3357562"/>
            <a:ext cx="1895475" cy="809625"/>
          </a:xfrm>
          <a:prstGeom prst="rect">
            <a:avLst/>
          </a:prstGeom>
          <a:noFill/>
        </p:spPr>
      </p:pic>
      <p:sp>
        <p:nvSpPr>
          <p:cNvPr id="89097" name="Rectangle 9"/>
          <p:cNvSpPr>
            <a:spLocks noChangeArrowheads="1"/>
          </p:cNvSpPr>
          <p:nvPr/>
        </p:nvSpPr>
        <p:spPr bwMode="auto">
          <a:xfrm>
            <a:off x="0" y="12668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LongProperties xmlns="http://schemas.microsoft.com/office/2006/metadata/longProperties"/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OOFile" ma:contentTypeID="0x0101006025706CF4CD034688BEBAE97A2E701D020200C3831ACA17D8814887A164412888521E" ma:contentTypeVersion="7" ma:contentTypeDescription="Create a new document." ma:contentTypeScope="" ma:versionID="ed1fea5d08807278759d338940aa9e8f">
  <xsd:schema xmlns:xsd="http://www.w3.org/2001/XMLSchema" xmlns:xs="http://www.w3.org/2001/XMLSchema" xmlns:p="http://schemas.microsoft.com/office/2006/metadata/properties" xmlns:ns2="145c5697-5eb5-440b-b2f1-a8273fb59250" targetNamespace="http://schemas.microsoft.com/office/2006/metadata/properties" ma:root="true" ma:fieldsID="174e4b03d57b3d621fa064bbab783e99" ns2:_="">
    <xsd:import namespace="145c5697-5eb5-440b-b2f1-a8273fb59250"/>
    <xsd:element name="properties">
      <xsd:complexType>
        <xsd:sequence>
          <xsd:element name="documentManagement">
            <xsd:complexType>
              <xsd:all>
                <xsd:element ref="ns2:AssetId" minOccurs="0"/>
                <xsd:element ref="ns2:AuthoringAssetId" minOccurs="0"/>
                <xsd:element ref="ns2:AssetType" minOccurs="0"/>
                <xsd:element ref="ns2:Markets" minOccurs="0"/>
                <xsd:element ref="ns2:NumericAssetId" minOccurs="0"/>
                <xsd:element ref="ns2:AppVe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45c5697-5eb5-440b-b2f1-a8273fb59250" elementFormDefault="qualified">
    <xsd:import namespace="http://schemas.microsoft.com/office/2006/documentManagement/types"/>
    <xsd:import namespace="http://schemas.microsoft.com/office/infopath/2007/PartnerControls"/>
    <xsd:element name="AssetId" ma:index="8" nillable="true" ma:displayName="AssetId" ma:indexed="true" ma:internalName="AssetId" ma:readOnly="false">
      <xsd:simpleType>
        <xsd:restriction base="dms:Text"/>
      </xsd:simpleType>
    </xsd:element>
    <xsd:element name="AuthoringAssetId" ma:index="9" nillable="true" ma:displayName="AuthoringAssetId" ma:indexed="true" ma:internalName="AuthoringAssetId" ma:readOnly="false">
      <xsd:simpleType>
        <xsd:restriction base="dms:Text"/>
      </xsd:simpleType>
    </xsd:element>
    <xsd:element name="AssetType" ma:index="10" nillable="true" ma:displayName="AssetType" ma:internalName="AssetType" ma:readOnly="false">
      <xsd:simpleType>
        <xsd:restriction base="dms:Text"/>
      </xsd:simpleType>
    </xsd:element>
    <xsd:element name="Markets" ma:index="11" nillable="true" ma:displayName="Markets" ma:internalName="Markets" ma:readOnly="false">
      <xsd:simpleType>
        <xsd:restriction base="dms:Text"/>
      </xsd:simpleType>
    </xsd:element>
    <xsd:element name="NumericAssetId" ma:index="12" nillable="true" ma:displayName="NumericAssetId" ma:indexed="true" ma:internalName="NumericAssetId" ma:readOnly="false">
      <xsd:simpleType>
        <xsd:restriction base="dms:Unknown"/>
      </xsd:simpleType>
    </xsd:element>
    <xsd:element name="AppVer" ma:index="13" nillable="true" ma:displayName="AppVer" ma:internalName="AppVer" ma:readOnly="fals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>
  <documentManagement>
    <NumericAssetId xmlns="145c5697-5eb5-440b-b2f1-a8273fb59250" xsi:nil="true"/>
    <AssetType xmlns="145c5697-5eb5-440b-b2f1-a8273fb59250">TP</AssetType>
    <Markets xmlns="145c5697-5eb5-440b-b2f1-a8273fb59250" xsi:nil="true"/>
    <AppVer xmlns="145c5697-5eb5-440b-b2f1-a8273fb59250" xsi:nil="true"/>
    <AuthoringAssetId xmlns="145c5697-5eb5-440b-b2f1-a8273fb59250">TP001072120</AuthoringAssetId>
    <AssetId xmlns="145c5697-5eb5-440b-b2f1-a8273fb59250">TS001072120</AssetId>
  </documentManagement>
</p:properties>
</file>

<file path=customXml/itemProps1.xml><?xml version="1.0" encoding="utf-8"?>
<ds:datastoreItem xmlns:ds="http://schemas.openxmlformats.org/officeDocument/2006/customXml" ds:itemID="{1EC8E7EC-7559-4782-85AF-FE6A39EB8DE8}">
  <ds:schemaRefs>
    <ds:schemaRef ds:uri="http://schemas.microsoft.com/office/2006/metadata/longProperties"/>
  </ds:schemaRefs>
</ds:datastoreItem>
</file>

<file path=customXml/itemProps2.xml><?xml version="1.0" encoding="utf-8"?>
<ds:datastoreItem xmlns:ds="http://schemas.openxmlformats.org/officeDocument/2006/customXml" ds:itemID="{4E2DD24A-6C63-4A5B-B954-FD85E4FA2AE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011C974-4483-4F55-A9AF-ECBDFC3B371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45c5697-5eb5-440b-b2f1-a8273fb5925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customXml/itemProps4.xml><?xml version="1.0" encoding="utf-8"?>
<ds:datastoreItem xmlns:ds="http://schemas.openxmlformats.org/officeDocument/2006/customXml" ds:itemID="{D65C39D3-80AB-4835-8114-F824AB3A417B}">
  <ds:schemaRefs>
    <ds:schemaRef ds:uri="http://schemas.microsoft.com/office/2006/metadata/properties"/>
    <ds:schemaRef ds:uri="145c5697-5eb5-440b-b2f1-a8273fb59250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1444</TotalTime>
  <Words>312</Words>
  <Application>Microsoft PowerPoint</Application>
  <PresentationFormat>On-screen Show (4:3)</PresentationFormat>
  <Paragraphs>100</Paragraphs>
  <Slides>12</Slides>
  <Notes>1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Solstice</vt:lpstr>
      <vt:lpstr>ADSORPTION</vt:lpstr>
      <vt:lpstr>Content</vt:lpstr>
      <vt:lpstr>What is Adsorption?</vt:lpstr>
      <vt:lpstr>Absorption vs. Adsorption </vt:lpstr>
      <vt:lpstr>Why does Adsorption occur ?</vt:lpstr>
      <vt:lpstr>Types of Adsorption</vt:lpstr>
      <vt:lpstr>Adsorption Isotherms</vt:lpstr>
      <vt:lpstr>Slide 8</vt:lpstr>
      <vt:lpstr>Langmuir Isotherm</vt:lpstr>
      <vt:lpstr>Slide 10</vt:lpstr>
      <vt:lpstr>Applications</vt:lpstr>
      <vt:lpstr>Slide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ADSORPTION</dc:title>
  <dc:creator>dell</dc:creator>
  <cp:lastModifiedBy>dell</cp:lastModifiedBy>
  <cp:revision>13</cp:revision>
  <cp:lastPrinted>1601-01-01T00:00:00Z</cp:lastPrinted>
  <dcterms:created xsi:type="dcterms:W3CDTF">2012-10-11T05:05:30Z</dcterms:created>
  <dcterms:modified xsi:type="dcterms:W3CDTF">2012-10-22T00:47:54Z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2</vt:i4>
  </property>
  <property fmtid="{D5CDD505-2E9C-101B-9397-08002B2CF9AE}" pid="3" name="Markets">
    <vt:lpwstr/>
  </property>
  <property fmtid="{D5CDD505-2E9C-101B-9397-08002B2CF9AE}" pid="4" name="AssetType">
    <vt:lpwstr>TP</vt:lpwstr>
  </property>
  <property fmtid="{D5CDD505-2E9C-101B-9397-08002B2CF9AE}" pid="5" name="BugNumber">
    <vt:lpwstr>460420L</vt:lpwstr>
  </property>
  <property fmtid="{D5CDD505-2E9C-101B-9397-08002B2CF9AE}" pid="6" name="TPInstallLocation">
    <vt:lpwstr>{Document Themes}</vt:lpwstr>
  </property>
  <property fmtid="{D5CDD505-2E9C-101B-9397-08002B2CF9AE}" pid="7" name="PrimaryImageGen">
    <vt:lpwstr>1</vt:lpwstr>
  </property>
  <property fmtid="{D5CDD505-2E9C-101B-9397-08002B2CF9AE}" pid="8" name="display_urn:schemas-microsoft-com:office:office#APAuthor">
    <vt:lpwstr>REDMOND\cynvey</vt:lpwstr>
  </property>
  <property fmtid="{D5CDD505-2E9C-101B-9397-08002B2CF9AE}" pid="9" name="APAuthor">
    <vt:lpwstr>191</vt:lpwstr>
  </property>
  <property fmtid="{D5CDD505-2E9C-101B-9397-08002B2CF9AE}" pid="10" name="Milestone">
    <vt:lpwstr>Continuous</vt:lpwstr>
  </property>
  <property fmtid="{D5CDD505-2E9C-101B-9397-08002B2CF9AE}" pid="11" name="TPAppVersion">
    <vt:lpwstr>11</vt:lpwstr>
  </property>
  <property fmtid="{D5CDD505-2E9C-101B-9397-08002B2CF9AE}" pid="12" name="TPCommandLine">
    <vt:lpwstr>{PP} {FilePath}</vt:lpwstr>
  </property>
  <property fmtid="{D5CDD505-2E9C-101B-9397-08002B2CF9AE}" pid="13" name="AssetId">
    <vt:lpwstr>TS001072120</vt:lpwstr>
  </property>
  <property fmtid="{D5CDD505-2E9C-101B-9397-08002B2CF9AE}" pid="14" name="IsSearchable">
    <vt:lpwstr>0</vt:lpwstr>
  </property>
  <property fmtid="{D5CDD505-2E9C-101B-9397-08002B2CF9AE}" pid="15" name="NumericId">
    <vt:lpwstr>-1.00000000000000</vt:lpwstr>
  </property>
  <property fmtid="{D5CDD505-2E9C-101B-9397-08002B2CF9AE}" pid="16" name="PublishTargets">
    <vt:lpwstr>OfficeOnline</vt:lpwstr>
  </property>
  <property fmtid="{D5CDD505-2E9C-101B-9397-08002B2CF9AE}" pid="17" name="TPLaunchHelpLinkType">
    <vt:lpwstr>Template</vt:lpwstr>
  </property>
  <property fmtid="{D5CDD505-2E9C-101B-9397-08002B2CF9AE}" pid="18" name="TPFriendlyName">
    <vt:lpwstr>Blue and green balls design template</vt:lpwstr>
  </property>
  <property fmtid="{D5CDD505-2E9C-101B-9397-08002B2CF9AE}" pid="19" name="display_urn:schemas-microsoft-com:office:office#APEditor">
    <vt:lpwstr>REDMOND\v-luannv</vt:lpwstr>
  </property>
  <property fmtid="{D5CDD505-2E9C-101B-9397-08002B2CF9AE}" pid="20" name="APEditor">
    <vt:lpwstr>92</vt:lpwstr>
  </property>
  <property fmtid="{D5CDD505-2E9C-101B-9397-08002B2CF9AE}" pid="21" name="Provider">
    <vt:lpwstr>EY006220130</vt:lpwstr>
  </property>
  <property fmtid="{D5CDD505-2E9C-101B-9397-08002B2CF9AE}" pid="22" name="SourceTitle">
    <vt:lpwstr>Blue and green balls design template</vt:lpwstr>
  </property>
  <property fmtid="{D5CDD505-2E9C-101B-9397-08002B2CF9AE}" pid="23" name="TPApplication">
    <vt:lpwstr>PowerPoint</vt:lpwstr>
  </property>
  <property fmtid="{D5CDD505-2E9C-101B-9397-08002B2CF9AE}" pid="24" name="TPLaunchHelpLink">
    <vt:lpwstr/>
  </property>
  <property fmtid="{D5CDD505-2E9C-101B-9397-08002B2CF9AE}" pid="25" name="OpenTemplate">
    <vt:lpwstr>1</vt:lpwstr>
  </property>
  <property fmtid="{D5CDD505-2E9C-101B-9397-08002B2CF9AE}" pid="26" name="UACurrentWords">
    <vt:lpwstr>0</vt:lpwstr>
  </property>
  <property fmtid="{D5CDD505-2E9C-101B-9397-08002B2CF9AE}" pid="27" name="UALocRecommendation">
    <vt:lpwstr>Localize</vt:lpwstr>
  </property>
  <property fmtid="{D5CDD505-2E9C-101B-9397-08002B2CF9AE}" pid="28" name="Applications">
    <vt:lpwstr>182;#Office XP;#184;#Office 2000;#66;#PowerPoint - Design Templt 2003;#65;#Microsoft Office PowerPoint 2007;#79;#Template 12;#64;#PowerPoint 2003;#67;#PowerPoint - Design Templt 12</vt:lpwstr>
  </property>
  <property fmtid="{D5CDD505-2E9C-101B-9397-08002B2CF9AE}" pid="29" name="TemplateStatus">
    <vt:lpwstr>Complete</vt:lpwstr>
  </property>
  <property fmtid="{D5CDD505-2E9C-101B-9397-08002B2CF9AE}" pid="30" name="ContentTypeId">
    <vt:lpwstr>0x0101006025706CF4CD034688BEBAE97A2E701D020200C3831ACA17D8814887A164412888521E</vt:lpwstr>
  </property>
  <property fmtid="{D5CDD505-2E9C-101B-9397-08002B2CF9AE}" pid="31" name="IsDeleted">
    <vt:lpwstr>0</vt:lpwstr>
  </property>
  <property fmtid="{D5CDD505-2E9C-101B-9397-08002B2CF9AE}" pid="32" name="ShowIn">
    <vt:lpwstr>Show everywhere</vt:lpwstr>
  </property>
  <property fmtid="{D5CDD505-2E9C-101B-9397-08002B2CF9AE}" pid="33" name="UANotes">
    <vt:lpwstr>429034L. June 2003 retrofit</vt:lpwstr>
  </property>
  <property fmtid="{D5CDD505-2E9C-101B-9397-08002B2CF9AE}" pid="34" name="PublishStatusLookup">
    <vt:lpwstr>256700</vt:lpwstr>
  </property>
  <property fmtid="{D5CDD505-2E9C-101B-9397-08002B2CF9AE}" pid="35" name="TPComponent">
    <vt:lpwstr>PPTFiles</vt:lpwstr>
  </property>
  <property fmtid="{D5CDD505-2E9C-101B-9397-08002B2CF9AE}" pid="36" name="TPNamespace">
    <vt:lpwstr>POWERPNT</vt:lpwstr>
  </property>
  <property fmtid="{D5CDD505-2E9C-101B-9397-08002B2CF9AE}" pid="37" name="TPClientViewer">
    <vt:lpwstr>Microsoft Office PowerPoint</vt:lpwstr>
  </property>
  <property fmtid="{D5CDD505-2E9C-101B-9397-08002B2CF9AE}" pid="38" name="APTrustLevel">
    <vt:lpwstr>1.00000000000000</vt:lpwstr>
  </property>
  <property fmtid="{D5CDD505-2E9C-101B-9397-08002B2CF9AE}" pid="39" name="TrustLevel">
    <vt:lpwstr>Microsoft Managed Content</vt:lpwstr>
  </property>
  <property fmtid="{D5CDD505-2E9C-101B-9397-08002B2CF9AE}" pid="40" name="Content Type">
    <vt:lpwstr>OOFile</vt:lpwstr>
  </property>
  <property fmtid="{D5CDD505-2E9C-101B-9397-08002B2CF9AE}" pid="41" name="AuthoringAssetId">
    <vt:lpwstr>TP001072120</vt:lpwstr>
  </property>
  <property fmtid="{D5CDD505-2E9C-101B-9397-08002B2CF9AE}" pid="42" name="NumericAssetId">
    <vt:lpwstr/>
  </property>
  <property fmtid="{D5CDD505-2E9C-101B-9397-08002B2CF9AE}" pid="43" name="AppVer">
    <vt:lpwstr/>
  </property>
</Properties>
</file>