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6"/>
  </p:notesMasterIdLst>
  <p:sldIdLst>
    <p:sldId id="269" r:id="rId2"/>
    <p:sldId id="260" r:id="rId3"/>
    <p:sldId id="261" r:id="rId4"/>
    <p:sldId id="268" r:id="rId5"/>
    <p:sldId id="262" r:id="rId6"/>
    <p:sldId id="264" r:id="rId7"/>
    <p:sldId id="258" r:id="rId8"/>
    <p:sldId id="267" r:id="rId9"/>
    <p:sldId id="256" r:id="rId10"/>
    <p:sldId id="257" r:id="rId11"/>
    <p:sldId id="265" r:id="rId12"/>
    <p:sldId id="263" r:id="rId13"/>
    <p:sldId id="266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84" autoAdjust="0"/>
  </p:normalViewPr>
  <p:slideViewPr>
    <p:cSldViewPr>
      <p:cViewPr varScale="1">
        <p:scale>
          <a:sx n="75" d="100"/>
          <a:sy n="75" d="100"/>
        </p:scale>
        <p:origin x="-12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8E20E6-F4A8-4AC3-8EC4-CC75258FDD97}" type="datetimeFigureOut">
              <a:rPr lang="en-IN" smtClean="0"/>
              <a:t>02-11-2012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A14BC-7F1D-4D12-93C5-A2066C34FB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9232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A14BC-7F1D-4D12-93C5-A2066C34FBC2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8371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10EBE2-889C-4EC7-B742-177073AE271A}" type="datetimeFigureOut">
              <a:rPr lang="en-IN" smtClean="0"/>
              <a:t>02-11-2012</a:t>
            </a:fld>
            <a:endParaRPr lang="en-IN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F556DA-027E-4D79-8B05-A4A473FF3B02}" type="slidenum">
              <a:rPr lang="en-IN" smtClean="0"/>
              <a:t>‹#›</a:t>
            </a:fld>
            <a:endParaRPr lang="en-IN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10EBE2-889C-4EC7-B742-177073AE271A}" type="datetimeFigureOut">
              <a:rPr lang="en-IN" smtClean="0"/>
              <a:t>02-11-2012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F556DA-027E-4D79-8B05-A4A473FF3B0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10EBE2-889C-4EC7-B742-177073AE271A}" type="datetimeFigureOut">
              <a:rPr lang="en-IN" smtClean="0"/>
              <a:t>02-11-2012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F556DA-027E-4D79-8B05-A4A473FF3B0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10EBE2-889C-4EC7-B742-177073AE271A}" type="datetimeFigureOut">
              <a:rPr lang="en-IN" smtClean="0"/>
              <a:t>02-11-2012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F556DA-027E-4D79-8B05-A4A473FF3B0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10EBE2-889C-4EC7-B742-177073AE271A}" type="datetimeFigureOut">
              <a:rPr lang="en-IN" smtClean="0"/>
              <a:t>02-11-2012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F556DA-027E-4D79-8B05-A4A473FF3B02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10EBE2-889C-4EC7-B742-177073AE271A}" type="datetimeFigureOut">
              <a:rPr lang="en-IN" smtClean="0"/>
              <a:t>02-11-2012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F556DA-027E-4D79-8B05-A4A473FF3B0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10EBE2-889C-4EC7-B742-177073AE271A}" type="datetimeFigureOut">
              <a:rPr lang="en-IN" smtClean="0"/>
              <a:t>02-11-2012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F556DA-027E-4D79-8B05-A4A473FF3B0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10EBE2-889C-4EC7-B742-177073AE271A}" type="datetimeFigureOut">
              <a:rPr lang="en-IN" smtClean="0"/>
              <a:t>02-11-2012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F556DA-027E-4D79-8B05-A4A473FF3B0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10EBE2-889C-4EC7-B742-177073AE271A}" type="datetimeFigureOut">
              <a:rPr lang="en-IN" smtClean="0"/>
              <a:t>02-11-2012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F556DA-027E-4D79-8B05-A4A473FF3B02}" type="slidenum">
              <a:rPr lang="en-IN" smtClean="0"/>
              <a:t>‹#›</a:t>
            </a:fld>
            <a:endParaRPr lang="en-IN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10EBE2-889C-4EC7-B742-177073AE271A}" type="datetimeFigureOut">
              <a:rPr lang="en-IN" smtClean="0"/>
              <a:t>02-11-2012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F556DA-027E-4D79-8B05-A4A473FF3B0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10EBE2-889C-4EC7-B742-177073AE271A}" type="datetimeFigureOut">
              <a:rPr lang="en-IN" smtClean="0"/>
              <a:t>02-11-2012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F556DA-027E-4D79-8B05-A4A473FF3B02}" type="slidenum">
              <a:rPr lang="en-IN" smtClean="0"/>
              <a:t>‹#›</a:t>
            </a:fld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B10EBE2-889C-4EC7-B742-177073AE271A}" type="datetimeFigureOut">
              <a:rPr lang="en-IN" smtClean="0"/>
              <a:t>02-11-2012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I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9F556DA-027E-4D79-8B05-A4A473FF3B02}" type="slidenum">
              <a:rPr lang="en-IN" smtClean="0"/>
              <a:t>‹#›</a:t>
            </a:fld>
            <a:endParaRPr lang="en-IN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WEAR</a:t>
            </a: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5580112" y="4581128"/>
            <a:ext cx="30963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GAMIT  VIPUL</a:t>
            </a:r>
          </a:p>
          <a:p>
            <a:r>
              <a:rPr lang="en-US" dirty="0" smtClean="0"/>
              <a:t>M.E. (08214)</a:t>
            </a:r>
          </a:p>
          <a:p>
            <a:r>
              <a:rPr lang="en-US" dirty="0" smtClean="0"/>
              <a:t>MECHANICAL ENGG.DEPT.</a:t>
            </a:r>
          </a:p>
          <a:p>
            <a:r>
              <a:rPr lang="en-US" dirty="0" err="1" smtClean="0"/>
              <a:t>IISc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1763688" y="1772816"/>
            <a:ext cx="5184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                         ME-255</a:t>
            </a:r>
            <a:endParaRPr lang="en-US" sz="2400" dirty="0"/>
          </a:p>
          <a:p>
            <a:r>
              <a:rPr lang="en-US" sz="2400" dirty="0" smtClean="0"/>
              <a:t>                    Principles </a:t>
            </a:r>
            <a:r>
              <a:rPr lang="en-US" sz="2400" dirty="0"/>
              <a:t>of tribology</a:t>
            </a:r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8254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812" y="67072"/>
            <a:ext cx="4784515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b="1" dirty="0"/>
              <a:t>S</a:t>
            </a:r>
            <a:r>
              <a:rPr lang="en-US" b="1" dirty="0" smtClean="0"/>
              <a:t>urface fatigue</a:t>
            </a:r>
          </a:p>
          <a:p>
            <a:pPr algn="just"/>
            <a:endParaRPr lang="en-US" b="1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IN" dirty="0"/>
              <a:t>Two surfaces contacting </a:t>
            </a:r>
            <a:r>
              <a:rPr lang="en-IN" dirty="0" smtClean="0"/>
              <a:t>to each other under </a:t>
            </a:r>
          </a:p>
          <a:p>
            <a:pPr algn="just"/>
            <a:r>
              <a:rPr lang="en-IN" dirty="0" smtClean="0"/>
              <a:t>     pure </a:t>
            </a:r>
            <a:r>
              <a:rPr lang="en-IN" dirty="0"/>
              <a:t>rolling, </a:t>
            </a:r>
            <a:r>
              <a:rPr lang="en-IN" dirty="0" smtClean="0"/>
              <a:t>or rolling </a:t>
            </a:r>
            <a:r>
              <a:rPr lang="en-IN" dirty="0"/>
              <a:t>with a small amount of </a:t>
            </a:r>
            <a:endParaRPr lang="en-IN" dirty="0" smtClean="0"/>
          </a:p>
          <a:p>
            <a:pPr algn="just"/>
            <a:r>
              <a:rPr lang="en-IN" dirty="0" smtClean="0"/>
              <a:t>     sliding in </a:t>
            </a:r>
            <a:r>
              <a:rPr lang="en-IN" dirty="0"/>
              <a:t>contact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b="1" dirty="0" smtClean="0"/>
              <a:t>Contact fatigue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 smtClean="0"/>
              <a:t>As one element rolls many times </a:t>
            </a:r>
          </a:p>
          <a:p>
            <a:pPr algn="just"/>
            <a:r>
              <a:rPr lang="en-US" dirty="0" smtClean="0"/>
              <a:t>     over the other element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/>
              <a:t>M</a:t>
            </a:r>
            <a:r>
              <a:rPr lang="en-US" dirty="0" smtClean="0"/>
              <a:t>aximum shear stress is higher </a:t>
            </a:r>
          </a:p>
          <a:p>
            <a:pPr algn="just"/>
            <a:r>
              <a:rPr lang="en-US" dirty="0" smtClean="0"/>
              <a:t>     than fatigue limit 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01467" y="3161586"/>
                <a:ext cx="3816424" cy="20506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For cylinder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/>
                      </a:rPr>
                      <m:t>τ</m:t>
                    </m:r>
                    <m:r>
                      <a:rPr lang="en-US" b="0" i="1" smtClean="0">
                        <a:latin typeface="Cambria Math"/>
                      </a:rPr>
                      <m:t>𝑚𝑎𝑥</m:t>
                    </m:r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0.127</m:t>
                    </m:r>
                    <m:rad>
                      <m:radPr>
                        <m:degHide m:val="on"/>
                        <m:ctrlPr>
                          <a:rPr lang="en-US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𝑃𝐸𝑒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𝐿𝑅𝑒</m:t>
                            </m:r>
                          </m:den>
                        </m:f>
                      </m:e>
                    </m:rad>
                  </m:oMath>
                </a14:m>
                <a:endParaRPr lang="en-IN" dirty="0" smtClean="0"/>
              </a:p>
              <a:p>
                <a:r>
                  <a:rPr lang="en-US" dirty="0" smtClean="0"/>
                  <a:t> </a:t>
                </a:r>
                <a:endParaRPr lang="en-US" dirty="0"/>
              </a:p>
              <a:p>
                <a:r>
                  <a:rPr lang="en-US" dirty="0"/>
                  <a:t>Z</a:t>
                </a:r>
                <a:r>
                  <a:rPr lang="en-US" dirty="0" smtClean="0"/>
                  <a:t>= </a:t>
                </a:r>
                <a:r>
                  <a:rPr lang="en-US" dirty="0"/>
                  <a:t>0.84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𝑃𝑅𝑒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𝐿𝐸𝑒</m:t>
                            </m:r>
                          </m:den>
                        </m:f>
                      </m:e>
                    </m:rad>
                  </m:oMath>
                </a14:m>
                <a:endParaRPr lang="en-IN" dirty="0"/>
              </a:p>
              <a:p>
                <a:endParaRPr lang="en-IN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467" y="3161586"/>
                <a:ext cx="3816424" cy="2050690"/>
              </a:xfrm>
              <a:prstGeom prst="rect">
                <a:avLst/>
              </a:prstGeom>
              <a:blipFill rotWithShape="1">
                <a:blip r:embed="rId2"/>
                <a:stretch>
                  <a:fillRect l="-1278" t="-148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700" y="2209747"/>
            <a:ext cx="4686300" cy="364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1280" y="67072"/>
            <a:ext cx="2638425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6824409" y="374053"/>
            <a:ext cx="1512168" cy="93610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7580493" y="1310157"/>
            <a:ext cx="0" cy="204374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86780" y="5089697"/>
                <a:ext cx="4104456" cy="26046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For sphere</a:t>
                </a:r>
              </a:p>
              <a:p>
                <a:r>
                  <a:rPr lang="el-GR" dirty="0" smtClean="0"/>
                  <a:t>τ</a:t>
                </a:r>
                <a:r>
                  <a:rPr lang="en-US" dirty="0" smtClean="0"/>
                  <a:t>max  = 0.4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US" i="1" smtClean="0">
                            <a:latin typeface="Cambria Math"/>
                          </a:rPr>
                        </m:ctrlPr>
                      </m:radPr>
                      <m:deg>
                        <m:r>
                          <a:rPr lang="en-US" i="1" smtClean="0">
                            <a:latin typeface="Cambria Math"/>
                          </a:rPr>
                          <m:t>3</m:t>
                        </m:r>
                      </m:deg>
                      <m:e>
                        <m:f>
                          <m:f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𝑃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𝑅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𝐸𝑒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dirty="0" smtClean="0"/>
                  <a:t>Z = 0.56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US" i="1" smtClean="0">
                            <a:latin typeface="Cambria Math"/>
                          </a:rPr>
                        </m:ctrlPr>
                      </m:radPr>
                      <m:deg>
                        <m:r>
                          <a:rPr lang="en-US" i="1" smtClean="0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en-US" b="0" i="1" smtClean="0">
                            <a:latin typeface="Cambria Math"/>
                          </a:rPr>
                          <m:t>𝑃</m:t>
                        </m:r>
                        <m:f>
                          <m:f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𝑅𝑒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𝐸𝑒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dirty="0" smtClean="0"/>
                  <a:t> 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IN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780" y="5089697"/>
                <a:ext cx="4104456" cy="2604687"/>
              </a:xfrm>
              <a:prstGeom prst="rect">
                <a:avLst/>
              </a:prstGeom>
              <a:blipFill rotWithShape="1">
                <a:blip r:embed="rId5"/>
                <a:stretch>
                  <a:fillRect l="-1187" t="-117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2909679" y="5857823"/>
            <a:ext cx="6558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 smtClean="0">
                <a:solidFill>
                  <a:srgbClr val="002060"/>
                </a:solidFill>
              </a:rPr>
              <a:t> </a:t>
            </a:r>
            <a:r>
              <a:rPr lang="en-IN" b="1" dirty="0" err="1">
                <a:solidFill>
                  <a:srgbClr val="002060"/>
                </a:solidFill>
              </a:rPr>
              <a:t>R</a:t>
            </a:r>
            <a:r>
              <a:rPr lang="en-IN" b="1" dirty="0" err="1" smtClean="0">
                <a:solidFill>
                  <a:srgbClr val="002060"/>
                </a:solidFill>
              </a:rPr>
              <a:t>ef.:W.A</a:t>
            </a:r>
            <a:r>
              <a:rPr lang="en-IN" b="1" dirty="0">
                <a:solidFill>
                  <a:srgbClr val="002060"/>
                </a:solidFill>
              </a:rPr>
              <a:t>. </a:t>
            </a:r>
            <a:r>
              <a:rPr lang="en-IN" b="1" dirty="0" err="1">
                <a:solidFill>
                  <a:srgbClr val="002060"/>
                </a:solidFill>
              </a:rPr>
              <a:t>Glaeser</a:t>
            </a:r>
            <a:r>
              <a:rPr lang="en-IN" b="1" dirty="0">
                <a:solidFill>
                  <a:srgbClr val="002060"/>
                </a:solidFill>
              </a:rPr>
              <a:t> and S.J. Shaffer, </a:t>
            </a:r>
            <a:r>
              <a:rPr lang="en-IN" b="1" dirty="0" smtClean="0">
                <a:solidFill>
                  <a:srgbClr val="002060"/>
                </a:solidFill>
              </a:rPr>
              <a:t>Battelle </a:t>
            </a:r>
            <a:r>
              <a:rPr lang="en-IN" b="1" dirty="0">
                <a:solidFill>
                  <a:srgbClr val="002060"/>
                </a:solidFill>
              </a:rPr>
              <a:t>Laboratories</a:t>
            </a:r>
          </a:p>
        </p:txBody>
      </p:sp>
    </p:spTree>
    <p:extLst>
      <p:ext uri="{BB962C8B-B14F-4D97-AF65-F5344CB8AC3E}">
        <p14:creationId xmlns:p14="http://schemas.microsoft.com/office/powerpoint/2010/main" val="192175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476672"/>
            <a:ext cx="727280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Delamination wear</a:t>
            </a:r>
          </a:p>
          <a:p>
            <a:endParaRPr lang="en-US" dirty="0" smtClean="0"/>
          </a:p>
          <a:p>
            <a:r>
              <a:rPr lang="en-IN" dirty="0"/>
              <a:t>A </a:t>
            </a:r>
            <a:r>
              <a:rPr lang="en-IN" dirty="0" smtClean="0"/>
              <a:t> </a:t>
            </a:r>
            <a:r>
              <a:rPr lang="en-IN" dirty="0"/>
              <a:t>wear process where a </a:t>
            </a:r>
            <a:r>
              <a:rPr lang="en-IN" dirty="0" smtClean="0"/>
              <a:t>material loss from the surface by </a:t>
            </a:r>
            <a:r>
              <a:rPr lang="en-IN" dirty="0"/>
              <a:t>forces of another surface acting on it in a </a:t>
            </a:r>
            <a:r>
              <a:rPr lang="en-IN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sliding </a:t>
            </a:r>
            <a:r>
              <a:rPr lang="en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motion </a:t>
            </a:r>
            <a:r>
              <a:rPr lang="en-IN" dirty="0" smtClean="0"/>
              <a:t>in the form of </a:t>
            </a:r>
            <a:r>
              <a:rPr lang="en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thin sheets.</a:t>
            </a:r>
          </a:p>
          <a:p>
            <a:endParaRPr lang="en-US" dirty="0" smtClean="0"/>
          </a:p>
          <a:p>
            <a:r>
              <a:rPr lang="en-IN" b="1" dirty="0"/>
              <a:t>M</a:t>
            </a:r>
            <a:r>
              <a:rPr lang="en-IN" b="1" dirty="0" smtClean="0"/>
              <a:t>echanisms </a:t>
            </a:r>
            <a:r>
              <a:rPr lang="en-IN" b="1" dirty="0"/>
              <a:t>of delamination wear </a:t>
            </a:r>
            <a:endParaRPr lang="en-IN" dirty="0"/>
          </a:p>
          <a:p>
            <a:pPr algn="just"/>
            <a:r>
              <a:rPr lang="en-IN" dirty="0" smtClean="0"/>
              <a:t>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Plastic </a:t>
            </a:r>
            <a:r>
              <a:rPr lang="en-IN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deformation </a:t>
            </a:r>
            <a:r>
              <a:rPr lang="en-IN" dirty="0"/>
              <a:t>of the </a:t>
            </a:r>
            <a:r>
              <a:rPr lang="en-IN" dirty="0" smtClean="0"/>
              <a:t>surface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IN" dirty="0" smtClean="0"/>
              <a:t>Cracks are </a:t>
            </a:r>
            <a:r>
              <a:rPr lang="en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nucleated</a:t>
            </a:r>
            <a:r>
              <a:rPr lang="en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below</a:t>
            </a:r>
            <a:r>
              <a:rPr lang="en-IN" dirty="0" smtClean="0"/>
              <a:t> </a:t>
            </a:r>
          </a:p>
          <a:p>
            <a:pPr algn="just"/>
            <a:r>
              <a:rPr lang="en-IN" dirty="0"/>
              <a:t> </a:t>
            </a:r>
            <a:r>
              <a:rPr lang="en-IN" dirty="0" smtClean="0"/>
              <a:t>    the surface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IN" dirty="0" smtClean="0"/>
              <a:t>Crack </a:t>
            </a:r>
            <a:r>
              <a:rPr lang="en-IN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propagation</a:t>
            </a:r>
            <a:r>
              <a:rPr lang="en-I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IN" dirty="0"/>
              <a:t>from these </a:t>
            </a:r>
            <a:endParaRPr lang="en-IN" dirty="0" smtClean="0"/>
          </a:p>
          <a:p>
            <a:pPr algn="just"/>
            <a:r>
              <a:rPr lang="en-IN" dirty="0"/>
              <a:t> </a:t>
            </a:r>
            <a:r>
              <a:rPr lang="en-IN" dirty="0" smtClean="0"/>
              <a:t>    nucleated </a:t>
            </a:r>
            <a:r>
              <a:rPr lang="en-IN" dirty="0"/>
              <a:t>cracks </a:t>
            </a:r>
            <a:r>
              <a:rPr lang="en-IN" dirty="0" smtClean="0"/>
              <a:t>and </a:t>
            </a:r>
            <a:r>
              <a:rPr lang="en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joining</a:t>
            </a:r>
            <a:r>
              <a:rPr lang="en-IN" dirty="0" smtClean="0"/>
              <a:t> with </a:t>
            </a:r>
          </a:p>
          <a:p>
            <a:pPr algn="just"/>
            <a:r>
              <a:rPr lang="en-IN" dirty="0"/>
              <a:t> </a:t>
            </a:r>
            <a:r>
              <a:rPr lang="en-IN" dirty="0" smtClean="0"/>
              <a:t>    neighbouring one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 smtClean="0"/>
              <a:t> After separation from the surface, </a:t>
            </a:r>
          </a:p>
          <a:p>
            <a:pPr algn="just"/>
            <a:r>
              <a:rPr lang="en-US" dirty="0"/>
              <a:t> </a:t>
            </a:r>
            <a:r>
              <a:rPr lang="en-US" dirty="0" smtClean="0"/>
              <a:t>     laminates form wear debris</a:t>
            </a:r>
            <a:endParaRPr lang="en-IN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en-IN" dirty="0"/>
          </a:p>
        </p:txBody>
      </p:sp>
      <p:pic>
        <p:nvPicPr>
          <p:cNvPr id="2050" name="Picture 2" descr="http://ars.els-cdn.com/content/image/1-s2.0-S0257897299000067-gr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1366" y="1916831"/>
            <a:ext cx="4232634" cy="4067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139952" y="6055371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Ref.: K 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Kato, M </a:t>
            </a:r>
            <a:r>
              <a:rPr lang="en-US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Bai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N </a:t>
            </a:r>
            <a:r>
              <a:rPr lang="en-US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Umehara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Y Miyake</a:t>
            </a:r>
            <a:endParaRPr lang="en-IN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IN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0418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548680"/>
            <a:ext cx="85689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Chemical  wear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Environmental conditions </a:t>
            </a:r>
            <a:r>
              <a:rPr lang="en-US" dirty="0" smtClean="0"/>
              <a:t>produce a reaction product on one or both of rubbing</a:t>
            </a:r>
          </a:p>
          <a:p>
            <a:r>
              <a:rPr lang="en-US" dirty="0" smtClean="0"/>
              <a:t>surface and this chemical product is subsequently removed by the rubbing action.</a:t>
            </a:r>
          </a:p>
          <a:p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dirty="0" smtClean="0"/>
              <a:t>                                                </a:t>
            </a: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1037208" y="2980060"/>
            <a:ext cx="80648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Methods for control of the wear</a:t>
            </a:r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IN" dirty="0"/>
              <a:t>L</a:t>
            </a:r>
            <a:r>
              <a:rPr lang="en-IN" dirty="0" smtClean="0"/>
              <a:t>ubrication </a:t>
            </a:r>
            <a:r>
              <a:rPr lang="en-IN" dirty="0"/>
              <a:t>technology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IN" dirty="0"/>
              <a:t>M</a:t>
            </a:r>
            <a:r>
              <a:rPr lang="en-IN" dirty="0" smtClean="0"/>
              <a:t>aterials </a:t>
            </a:r>
            <a:r>
              <a:rPr lang="en-IN" dirty="0"/>
              <a:t>substitution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IN" dirty="0"/>
              <a:t>L</a:t>
            </a:r>
            <a:r>
              <a:rPr lang="en-IN" dirty="0" smtClean="0"/>
              <a:t>oad </a:t>
            </a:r>
            <a:r>
              <a:rPr lang="en-IN" dirty="0"/>
              <a:t>reduction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IN" dirty="0"/>
              <a:t>R</a:t>
            </a:r>
            <a:r>
              <a:rPr lang="en-IN" dirty="0" smtClean="0"/>
              <a:t>emoval </a:t>
            </a:r>
            <a:r>
              <a:rPr lang="en-IN" dirty="0"/>
              <a:t>of impact conditions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5243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1252" y="417128"/>
            <a:ext cx="813690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/>
              <a:t>References</a:t>
            </a:r>
          </a:p>
          <a:p>
            <a:pPr algn="just"/>
            <a:endParaRPr lang="en-US" dirty="0"/>
          </a:p>
          <a:p>
            <a:pPr marL="285750" indent="-285750" algn="just" fontAlgn="base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IN" dirty="0"/>
              <a:t>Effect of internal stress of </a:t>
            </a:r>
            <a:r>
              <a:rPr lang="en-IN" dirty="0" err="1"/>
              <a:t>CN</a:t>
            </a:r>
            <a:r>
              <a:rPr lang="en-IN" i="1" baseline="-25000" dirty="0" err="1"/>
              <a:t>x</a:t>
            </a:r>
            <a:r>
              <a:rPr lang="en-IN" dirty="0"/>
              <a:t> coating on its wear in sliding </a:t>
            </a:r>
            <a:r>
              <a:rPr lang="en-IN" dirty="0" smtClean="0"/>
              <a:t>friction - </a:t>
            </a:r>
            <a:r>
              <a:rPr lang="en-US" dirty="0"/>
              <a:t>K Kato, M </a:t>
            </a:r>
            <a:r>
              <a:rPr lang="en-US" dirty="0" err="1"/>
              <a:t>Bai</a:t>
            </a:r>
            <a:r>
              <a:rPr lang="en-US" dirty="0"/>
              <a:t>, N </a:t>
            </a:r>
            <a:r>
              <a:rPr lang="en-US" dirty="0" err="1"/>
              <a:t>Umehara</a:t>
            </a:r>
            <a:r>
              <a:rPr lang="en-US" dirty="0"/>
              <a:t>, Y Miyake</a:t>
            </a:r>
            <a:endParaRPr lang="en-IN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 smtClean="0"/>
              <a:t>TRIBOLOGY</a:t>
            </a:r>
            <a:r>
              <a:rPr lang="en-US" dirty="0"/>
              <a:t>: THE SCIENCE OF COMBATTING </a:t>
            </a:r>
            <a:r>
              <a:rPr lang="en-US" dirty="0" smtClean="0"/>
              <a:t>WEAR - William </a:t>
            </a:r>
            <a:r>
              <a:rPr lang="en-US" dirty="0"/>
              <a:t>A </a:t>
            </a:r>
            <a:r>
              <a:rPr lang="en-US" dirty="0" err="1"/>
              <a:t>Glaeser</a:t>
            </a:r>
            <a:r>
              <a:rPr lang="en-US" dirty="0"/>
              <a:t> (Member, STLE), Richard C Erickson (Member, STLE), Keith F </a:t>
            </a:r>
            <a:r>
              <a:rPr lang="en-US" dirty="0" err="1"/>
              <a:t>Dufrane</a:t>
            </a:r>
            <a:r>
              <a:rPr lang="en-US" dirty="0"/>
              <a:t> (Member, STLE) and</a:t>
            </a:r>
          </a:p>
          <a:p>
            <a:pPr algn="just"/>
            <a:r>
              <a:rPr lang="en-US" dirty="0" smtClean="0"/>
              <a:t>     Jerrold </a:t>
            </a:r>
            <a:r>
              <a:rPr lang="en-US" dirty="0"/>
              <a:t>W </a:t>
            </a:r>
            <a:r>
              <a:rPr lang="en-US" dirty="0" err="1"/>
              <a:t>Kannel</a:t>
            </a:r>
            <a:r>
              <a:rPr lang="en-US" dirty="0"/>
              <a:t> Battelle Columbus, </a:t>
            </a:r>
            <a:r>
              <a:rPr lang="en-US" dirty="0" smtClean="0"/>
              <a:t>Ohio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IN" dirty="0" smtClean="0"/>
              <a:t>Classification </a:t>
            </a:r>
            <a:r>
              <a:rPr lang="en-IN" dirty="0"/>
              <a:t>of wear </a:t>
            </a:r>
            <a:r>
              <a:rPr lang="en-IN" dirty="0" smtClean="0"/>
              <a:t>mechanisms/models - </a:t>
            </a:r>
            <a:r>
              <a:rPr lang="en-IN" dirty="0"/>
              <a:t>K </a:t>
            </a:r>
            <a:r>
              <a:rPr lang="en-IN" dirty="0" smtClean="0"/>
              <a:t>Kato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 smtClean="0"/>
              <a:t> www.rermwiki.com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IN" dirty="0" smtClean="0"/>
              <a:t> </a:t>
            </a:r>
            <a:r>
              <a:rPr lang="en-IN" dirty="0"/>
              <a:t>W.A. </a:t>
            </a:r>
            <a:r>
              <a:rPr lang="en-IN" dirty="0" err="1"/>
              <a:t>Glaeser</a:t>
            </a:r>
            <a:r>
              <a:rPr lang="en-IN" dirty="0"/>
              <a:t> and S.J. Shaffer, Battelle </a:t>
            </a:r>
            <a:r>
              <a:rPr lang="en-IN" dirty="0" smtClean="0"/>
              <a:t>Laboratories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 smtClean="0"/>
              <a:t>www.substec.com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 smtClean="0"/>
              <a:t> Friction and lubrication in mechanical design – A. A. </a:t>
            </a:r>
            <a:r>
              <a:rPr lang="en-US" dirty="0" err="1" smtClean="0"/>
              <a:t>Seireg</a:t>
            </a:r>
            <a:endParaRPr lang="en-IN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 smtClean="0"/>
              <a:t>ocw.mit.edu/courses/mechanical-engineering/2-800-tribology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 smtClean="0"/>
              <a:t>dcu.ie</a:t>
            </a:r>
            <a:r>
              <a:rPr lang="en-US" dirty="0"/>
              <a:t>/~</a:t>
            </a:r>
            <a:r>
              <a:rPr lang="en-US" dirty="0" err="1" smtClean="0"/>
              <a:t>stokesjt</a:t>
            </a:r>
            <a:r>
              <a:rPr lang="en-US" dirty="0" smtClean="0"/>
              <a:t>/Thermal Spraying/Book/Chapter1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 smtClean="0"/>
              <a:t>Wikipedia</a:t>
            </a:r>
            <a:endParaRPr lang="en-IN" dirty="0"/>
          </a:p>
          <a:p>
            <a:pPr algn="just"/>
            <a:endParaRPr lang="en-IN" dirty="0"/>
          </a:p>
          <a:p>
            <a:pPr algn="just"/>
            <a:r>
              <a:rPr lang="en-IN" dirty="0" smtClean="0"/>
              <a:t> </a:t>
            </a:r>
            <a:endParaRPr lang="en-IN" dirty="0"/>
          </a:p>
          <a:p>
            <a:pPr algn="just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8354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132856"/>
            <a:ext cx="5184576" cy="2825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443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754708"/>
            <a:ext cx="79208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cs typeface="Calibri" pitchFamily="34" charset="0"/>
              </a:rPr>
              <a:t>                                                    Wear </a:t>
            </a:r>
          </a:p>
          <a:p>
            <a:endParaRPr lang="en-US" dirty="0">
              <a:cs typeface="Calibri" pitchFamily="34" charset="0"/>
            </a:endParaRPr>
          </a:p>
          <a:p>
            <a:r>
              <a:rPr lang="en-IN" dirty="0">
                <a:cs typeface="Calibri" pitchFamily="34" charset="0"/>
              </a:rPr>
              <a:t>Wear is a process of removal of material from one or both of two solid surfaces in </a:t>
            </a:r>
            <a:r>
              <a:rPr lang="en-IN" dirty="0" smtClean="0">
                <a:cs typeface="Calibri" pitchFamily="34" charset="0"/>
              </a:rPr>
              <a:t>solid state </a:t>
            </a:r>
            <a:r>
              <a:rPr lang="en-IN" dirty="0">
                <a:cs typeface="Calibri" pitchFamily="34" charset="0"/>
              </a:rPr>
              <a:t>contact, </a:t>
            </a:r>
            <a:r>
              <a:rPr lang="en-IN" dirty="0" smtClean="0">
                <a:cs typeface="Calibri" pitchFamily="34" charset="0"/>
              </a:rPr>
              <a:t>occurring when  these two </a:t>
            </a:r>
            <a:r>
              <a:rPr lang="en-IN" dirty="0">
                <a:cs typeface="Calibri" pitchFamily="34" charset="0"/>
              </a:rPr>
              <a:t>solid surfaces are in sliding or rolling </a:t>
            </a:r>
            <a:r>
              <a:rPr lang="en-IN" dirty="0" smtClean="0">
                <a:cs typeface="Calibri" pitchFamily="34" charset="0"/>
              </a:rPr>
              <a:t>motion together. 				           </a:t>
            </a:r>
            <a:r>
              <a:rPr lang="en-IN" dirty="0" err="1" smtClean="0">
                <a:solidFill>
                  <a:srgbClr val="FF0000"/>
                </a:solidFill>
                <a:cs typeface="Calibri" pitchFamily="34" charset="0"/>
              </a:rPr>
              <a:t>Bhushan</a:t>
            </a:r>
            <a:r>
              <a:rPr lang="en-IN" dirty="0" smtClean="0">
                <a:solidFill>
                  <a:srgbClr val="FF0000"/>
                </a:solidFill>
                <a:cs typeface="Calibri" pitchFamily="34" charset="0"/>
              </a:rPr>
              <a:t> </a:t>
            </a:r>
            <a:r>
              <a:rPr lang="en-IN" dirty="0">
                <a:solidFill>
                  <a:srgbClr val="FF0000"/>
                </a:solidFill>
                <a:cs typeface="Calibri" pitchFamily="34" charset="0"/>
              </a:rPr>
              <a:t>and Gupta (1991</a:t>
            </a:r>
            <a:r>
              <a:rPr lang="en-IN" dirty="0" smtClean="0">
                <a:solidFill>
                  <a:srgbClr val="FF0000"/>
                </a:solidFill>
                <a:cs typeface="Calibri" pitchFamily="34" charset="0"/>
              </a:rPr>
              <a:t>)</a:t>
            </a:r>
            <a:endParaRPr lang="en-US" dirty="0">
              <a:solidFill>
                <a:srgbClr val="FF0000"/>
              </a:solidFill>
              <a:cs typeface="Calibri" pitchFamily="34" charset="0"/>
            </a:endParaRPr>
          </a:p>
          <a:p>
            <a:r>
              <a:rPr lang="en-IN" dirty="0" smtClean="0">
                <a:cs typeface="Calibri" pitchFamily="34" charset="0"/>
              </a:rPr>
              <a:t>                                                                               </a:t>
            </a:r>
          </a:p>
          <a:p>
            <a:r>
              <a:rPr lang="en-IN" dirty="0">
                <a:cs typeface="Calibri" pitchFamily="34" charset="0"/>
              </a:rPr>
              <a:t> </a:t>
            </a:r>
            <a:r>
              <a:rPr lang="en-IN" dirty="0" smtClean="0">
                <a:cs typeface="Calibri" pitchFamily="34" charset="0"/>
              </a:rPr>
              <a:t>                                                                                           </a:t>
            </a:r>
            <a:endParaRPr lang="en-US" dirty="0">
              <a:cs typeface="Calibri" pitchFamily="34" charset="0"/>
            </a:endParaRPr>
          </a:p>
          <a:p>
            <a:endParaRPr lang="en-US" dirty="0" smtClean="0">
              <a:cs typeface="Calibri" pitchFamily="34" charset="0"/>
            </a:endParaRPr>
          </a:p>
          <a:p>
            <a:endParaRPr lang="en-IN" dirty="0">
              <a:cs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43608" y="2835672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dirty="0">
                <a:cs typeface="Calibri" pitchFamily="34" charset="0"/>
              </a:rPr>
              <a:t>W</a:t>
            </a:r>
            <a:r>
              <a:rPr lang="en-IN" dirty="0" smtClean="0">
                <a:cs typeface="Calibri" pitchFamily="34" charset="0"/>
              </a:rPr>
              <a:t>ear </a:t>
            </a:r>
            <a:r>
              <a:rPr lang="en-IN" dirty="0">
                <a:cs typeface="Calibri" pitchFamily="34" charset="0"/>
              </a:rPr>
              <a:t>is the </a:t>
            </a:r>
            <a:r>
              <a:rPr lang="en-IN" dirty="0" smtClean="0">
                <a:cs typeface="Calibri" pitchFamily="34" charset="0"/>
              </a:rPr>
              <a:t>progressive </a:t>
            </a:r>
            <a:r>
              <a:rPr lang="en-IN" dirty="0">
                <a:cs typeface="Calibri" pitchFamily="34" charset="0"/>
              </a:rPr>
              <a:t>damage, involving </a:t>
            </a:r>
            <a:r>
              <a:rPr lang="en-IN" dirty="0" smtClean="0">
                <a:cs typeface="Calibri" pitchFamily="34" charset="0"/>
              </a:rPr>
              <a:t>material </a:t>
            </a:r>
            <a:r>
              <a:rPr lang="en-IN" dirty="0">
                <a:cs typeface="Calibri" pitchFamily="34" charset="0"/>
              </a:rPr>
              <a:t>loss, which occurs on the </a:t>
            </a:r>
            <a:r>
              <a:rPr lang="en-IN" dirty="0" smtClean="0">
                <a:cs typeface="Calibri" pitchFamily="34" charset="0"/>
              </a:rPr>
              <a:t>surface</a:t>
            </a:r>
          </a:p>
          <a:p>
            <a:pPr algn="just"/>
            <a:r>
              <a:rPr lang="en-IN" dirty="0" smtClean="0">
                <a:cs typeface="Calibri" pitchFamily="34" charset="0"/>
              </a:rPr>
              <a:t>of </a:t>
            </a:r>
            <a:r>
              <a:rPr lang="en-IN" dirty="0">
                <a:cs typeface="Calibri" pitchFamily="34" charset="0"/>
              </a:rPr>
              <a:t>a component as result of  its motion relative to the </a:t>
            </a:r>
            <a:r>
              <a:rPr lang="en-IN" dirty="0" smtClean="0">
                <a:cs typeface="Calibri" pitchFamily="34" charset="0"/>
              </a:rPr>
              <a:t>adjacent </a:t>
            </a:r>
            <a:r>
              <a:rPr lang="en-IN" dirty="0">
                <a:cs typeface="Calibri" pitchFamily="34" charset="0"/>
              </a:rPr>
              <a:t>working parts</a:t>
            </a:r>
            <a:r>
              <a:rPr lang="en-IN" dirty="0" smtClean="0">
                <a:cs typeface="Calibri" pitchFamily="34" charset="0"/>
              </a:rPr>
              <a:t>.</a:t>
            </a:r>
          </a:p>
          <a:p>
            <a:pPr algn="just"/>
            <a:r>
              <a:rPr lang="en-IN" dirty="0">
                <a:cs typeface="Calibri" pitchFamily="34" charset="0"/>
              </a:rPr>
              <a:t> </a:t>
            </a:r>
            <a:r>
              <a:rPr lang="en-IN" dirty="0" smtClean="0">
                <a:cs typeface="Calibri" pitchFamily="34" charset="0"/>
              </a:rPr>
              <a:t>                                                                                                     </a:t>
            </a:r>
            <a:r>
              <a:rPr lang="en-IN" dirty="0">
                <a:solidFill>
                  <a:srgbClr val="FF0000"/>
                </a:solidFill>
                <a:cs typeface="Calibri" pitchFamily="34" charset="0"/>
              </a:rPr>
              <a:t>John Williams</a:t>
            </a:r>
          </a:p>
          <a:p>
            <a:pPr algn="just"/>
            <a:r>
              <a:rPr lang="en-IN" dirty="0" smtClean="0">
                <a:cs typeface="Calibri" pitchFamily="34" charset="0"/>
              </a:rPr>
              <a:t>                     </a:t>
            </a:r>
            <a:r>
              <a:rPr lang="en-IN" dirty="0" smtClean="0">
                <a:solidFill>
                  <a:srgbClr val="FF0000"/>
                </a:solidFill>
                <a:cs typeface="Calibri" pitchFamily="34" charset="0"/>
              </a:rPr>
              <a:t>          </a:t>
            </a:r>
            <a:endParaRPr lang="en-US" dirty="0">
              <a:solidFill>
                <a:srgbClr val="FF0000"/>
              </a:solidFill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25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476672"/>
            <a:ext cx="83529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just"/>
            <a:r>
              <a:rPr lang="en-US" b="1" dirty="0" smtClean="0"/>
              <a:t>Occurrence  of  Wear </a:t>
            </a:r>
            <a:r>
              <a:rPr lang="en-US" b="1" dirty="0"/>
              <a:t>depends on</a:t>
            </a:r>
          </a:p>
          <a:p>
            <a:endParaRPr lang="en-US" dirty="0"/>
          </a:p>
          <a:p>
            <a:pPr algn="just"/>
            <a:endParaRPr lang="en-US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 smtClean="0"/>
              <a:t>Geometry of the surface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n-US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pplied load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n-US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 smtClean="0"/>
              <a:t>The rolling and sliding velocities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n-US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 smtClean="0"/>
              <a:t>Environmental conditions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n-US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 smtClean="0"/>
              <a:t>Mechanical, Thermal, Chemical and Metallurgical properties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n-US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dirty="0" smtClean="0"/>
              <a:t>Physical, Thermal and Chemical properties of the lubricant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86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024" y="980728"/>
            <a:ext cx="8077200" cy="496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32024" y="169962"/>
            <a:ext cx="2675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Types of wear process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376267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12886" y="332656"/>
            <a:ext cx="769646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Abrasive wear</a:t>
            </a:r>
          </a:p>
          <a:p>
            <a:endParaRPr lang="en-US" dirty="0"/>
          </a:p>
          <a:p>
            <a:r>
              <a:rPr lang="en-IN" dirty="0"/>
              <a:t>Abrasive wear occurs when a </a:t>
            </a:r>
            <a:r>
              <a:rPr lang="en-IN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harder material </a:t>
            </a:r>
            <a:r>
              <a:rPr lang="en-IN" dirty="0"/>
              <a:t>is rubbing against a </a:t>
            </a:r>
            <a:r>
              <a:rPr lang="en-IN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softer </a:t>
            </a:r>
            <a:r>
              <a:rPr lang="en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material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842144" y="4387641"/>
                <a:ext cx="4572000" cy="107061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dirty="0" smtClean="0"/>
                  <a:t>      V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𝐾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𝑁𝐿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/>
                          </a:rPr>
                          <m:t>σ</m:t>
                        </m:r>
                        <m:r>
                          <a:rPr lang="en-US" b="0" i="1" smtClean="0">
                            <a:latin typeface="Cambria Math"/>
                          </a:rPr>
                          <m:t>𝑠</m:t>
                        </m:r>
                      </m:den>
                    </m:f>
                  </m:oMath>
                </a14:m>
                <a:endParaRPr lang="en-IN" dirty="0"/>
              </a:p>
              <a:p>
                <a:endParaRPr lang="en-US" dirty="0"/>
              </a:p>
              <a:p>
                <a:endParaRPr lang="en-IN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144" y="4387641"/>
                <a:ext cx="4572000" cy="107061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012886" y="5149274"/>
            <a:ext cx="385550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Where</a:t>
            </a:r>
          </a:p>
          <a:p>
            <a:r>
              <a:rPr lang="en-US" dirty="0" smtClean="0"/>
              <a:t>V </a:t>
            </a:r>
            <a:r>
              <a:rPr lang="en-US" dirty="0"/>
              <a:t>= wear </a:t>
            </a:r>
            <a:r>
              <a:rPr lang="en-US" dirty="0" smtClean="0"/>
              <a:t>volume, L </a:t>
            </a:r>
            <a:r>
              <a:rPr lang="en-US" dirty="0"/>
              <a:t>= sliding velocity</a:t>
            </a:r>
          </a:p>
          <a:p>
            <a:r>
              <a:rPr lang="en-US" dirty="0"/>
              <a:t>N</a:t>
            </a:r>
            <a:r>
              <a:rPr lang="en-US" dirty="0" smtClean="0"/>
              <a:t> </a:t>
            </a:r>
            <a:r>
              <a:rPr lang="en-US" dirty="0"/>
              <a:t>= applied </a:t>
            </a:r>
            <a:r>
              <a:rPr lang="en-US" dirty="0" smtClean="0"/>
              <a:t>load, </a:t>
            </a:r>
            <a:r>
              <a:rPr lang="el-GR" dirty="0" smtClean="0"/>
              <a:t>σ</a:t>
            </a:r>
            <a:r>
              <a:rPr lang="en-US" dirty="0" smtClean="0"/>
              <a:t>s </a:t>
            </a:r>
            <a:r>
              <a:rPr lang="en-US" dirty="0"/>
              <a:t>= </a:t>
            </a:r>
            <a:r>
              <a:rPr lang="en-US" dirty="0" smtClean="0"/>
              <a:t>surface strength</a:t>
            </a:r>
            <a:endParaRPr lang="en-US" dirty="0"/>
          </a:p>
          <a:p>
            <a:r>
              <a:rPr lang="en-US" dirty="0"/>
              <a:t>K = wear coefficient</a:t>
            </a:r>
          </a:p>
          <a:p>
            <a:endParaRPr lang="en-US" dirty="0"/>
          </a:p>
          <a:p>
            <a:endParaRPr lang="en-IN" dirty="0"/>
          </a:p>
          <a:p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5076056" y="5149274"/>
            <a:ext cx="27606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Ref.: www.substech.com</a:t>
            </a:r>
            <a:endParaRPr lang="en-IN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IN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2994" y="1326574"/>
            <a:ext cx="5702300" cy="189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12886" y="1905375"/>
            <a:ext cx="4953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 body wear</a:t>
            </a:r>
          </a:p>
          <a:p>
            <a:endParaRPr lang="en-IN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8722" y="3218874"/>
            <a:ext cx="5740400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003138" y="3494836"/>
            <a:ext cx="2304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Three body </a:t>
            </a:r>
            <a:endParaRPr lang="en-IN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wear</a:t>
            </a:r>
            <a:endParaRPr lang="en-IN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1397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692696"/>
            <a:ext cx="857065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Types of abrasive wear</a:t>
            </a:r>
          </a:p>
          <a:p>
            <a:endParaRPr lang="en-IN" b="1" dirty="0" smtClean="0"/>
          </a:p>
          <a:p>
            <a:r>
              <a:rPr lang="en-IN" b="1" dirty="0" smtClean="0"/>
              <a:t>Gouging </a:t>
            </a:r>
            <a:r>
              <a:rPr lang="en-IN" b="1" dirty="0"/>
              <a:t>abrasion</a:t>
            </a:r>
          </a:p>
          <a:p>
            <a:r>
              <a:rPr lang="en-IN" dirty="0"/>
              <a:t>•</a:t>
            </a:r>
            <a:r>
              <a:rPr lang="en-IN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Large </a:t>
            </a:r>
            <a:r>
              <a:rPr lang="en-IN" dirty="0"/>
              <a:t>particles</a:t>
            </a:r>
          </a:p>
          <a:p>
            <a:r>
              <a:rPr lang="en-IN" dirty="0"/>
              <a:t>•</a:t>
            </a:r>
            <a:r>
              <a:rPr lang="en-IN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High </a:t>
            </a:r>
            <a:r>
              <a:rPr lang="en-IN" dirty="0" smtClean="0"/>
              <a:t>compression loads</a:t>
            </a:r>
          </a:p>
          <a:p>
            <a:endParaRPr lang="en-US" dirty="0"/>
          </a:p>
          <a:p>
            <a:r>
              <a:rPr lang="en-IN" b="1" dirty="0"/>
              <a:t>High stress </a:t>
            </a:r>
            <a:r>
              <a:rPr lang="en-I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</a:t>
            </a:r>
            <a:r>
              <a:rPr lang="en-IN" b="1" dirty="0"/>
              <a:t> grinding abrasion</a:t>
            </a:r>
          </a:p>
          <a:p>
            <a:r>
              <a:rPr lang="en-IN" dirty="0"/>
              <a:t>• </a:t>
            </a:r>
            <a:r>
              <a:rPr lang="en-IN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Smaller</a:t>
            </a:r>
            <a:r>
              <a:rPr lang="en-IN" dirty="0"/>
              <a:t> particles</a:t>
            </a:r>
          </a:p>
          <a:p>
            <a:r>
              <a:rPr lang="en-IN" dirty="0"/>
              <a:t>•</a:t>
            </a:r>
            <a:r>
              <a:rPr lang="en-IN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High </a:t>
            </a:r>
            <a:r>
              <a:rPr lang="en-IN" dirty="0"/>
              <a:t>compression </a:t>
            </a:r>
            <a:r>
              <a:rPr lang="en-IN" dirty="0" smtClean="0"/>
              <a:t>load</a:t>
            </a:r>
          </a:p>
          <a:p>
            <a:r>
              <a:rPr lang="en-US" dirty="0"/>
              <a:t> </a:t>
            </a:r>
          </a:p>
          <a:p>
            <a:r>
              <a:rPr lang="en-IN" b="1" dirty="0"/>
              <a:t>Low stress </a:t>
            </a:r>
            <a:r>
              <a:rPr lang="en-I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</a:t>
            </a:r>
            <a:r>
              <a:rPr lang="en-IN" b="1" dirty="0"/>
              <a:t> scratching abrasion</a:t>
            </a:r>
          </a:p>
          <a:p>
            <a:r>
              <a:rPr lang="en-IN" dirty="0"/>
              <a:t>• </a:t>
            </a:r>
            <a:r>
              <a:rPr lang="en-IN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</a:t>
            </a:r>
            <a:r>
              <a:rPr lang="en-IN" dirty="0"/>
              <a:t> compression </a:t>
            </a:r>
            <a:r>
              <a:rPr lang="en-IN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load</a:t>
            </a:r>
          </a:p>
          <a:p>
            <a:r>
              <a:rPr lang="en-IN" dirty="0"/>
              <a:t>• Scratching abrasion while </a:t>
            </a:r>
            <a:r>
              <a:rPr lang="en-IN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material is </a:t>
            </a:r>
            <a:r>
              <a:rPr lang="en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sliding</a:t>
            </a:r>
            <a:endParaRPr lang="en-IN" dirty="0"/>
          </a:p>
          <a:p>
            <a:endParaRPr lang="en-US" dirty="0"/>
          </a:p>
          <a:p>
            <a:r>
              <a:rPr lang="en-IN" b="1" dirty="0" smtClean="0"/>
              <a:t>Polishing </a:t>
            </a:r>
            <a:r>
              <a:rPr lang="en-IN" b="1" dirty="0"/>
              <a:t>abrasion </a:t>
            </a:r>
            <a:endParaRPr lang="en-IN" b="1" dirty="0" smtClean="0"/>
          </a:p>
          <a:p>
            <a:endParaRPr lang="en-IN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3480" y="4509120"/>
            <a:ext cx="3323528" cy="936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599819"/>
            <a:ext cx="2724150" cy="120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525409" y="5737848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Ref.: www. mesto.com</a:t>
            </a:r>
            <a:endParaRPr lang="en-IN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1163" y="0"/>
            <a:ext cx="4214942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152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548678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Erosive wear</a:t>
            </a:r>
          </a:p>
          <a:p>
            <a:r>
              <a:rPr lang="en-US" dirty="0"/>
              <a:t> </a:t>
            </a:r>
            <a:endParaRPr lang="en-US" dirty="0" smtClean="0"/>
          </a:p>
          <a:p>
            <a:r>
              <a:rPr lang="en-IN" dirty="0"/>
              <a:t>The </a:t>
            </a:r>
            <a:r>
              <a:rPr lang="en-IN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impingement </a:t>
            </a:r>
            <a:r>
              <a:rPr lang="en-IN" dirty="0"/>
              <a:t>of solid particles, or small drops of liquid or gas </a:t>
            </a:r>
            <a:r>
              <a:rPr lang="en-IN" dirty="0" smtClean="0"/>
              <a:t>on the solid surface cause wear what is known </a:t>
            </a:r>
            <a:r>
              <a:rPr lang="en-IN" dirty="0"/>
              <a:t>as erosion of materials and components.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449" y="1749009"/>
            <a:ext cx="3770551" cy="4121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43608" y="2132856"/>
                <a:ext cx="4817342" cy="23667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Pressure generated due to change in velocity  </a:t>
                </a:r>
              </a:p>
              <a:p>
                <a:r>
                  <a:rPr lang="en-US" dirty="0" smtClean="0"/>
                  <a:t>   </a:t>
                </a:r>
              </a:p>
              <a:p>
                <a:r>
                  <a:rPr lang="en-US" dirty="0" smtClean="0"/>
                  <a:t>P = </a:t>
                </a:r>
                <a:r>
                  <a:rPr lang="en-US" dirty="0" smtClean="0">
                    <a:ea typeface="Cambria Math"/>
                  </a:rPr>
                  <a:t>𝞓V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𝐸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𝞺</m:t>
                        </m:r>
                      </m:e>
                    </m:rad>
                  </m:oMath>
                </a14:m>
                <a:endParaRPr lang="en-IN" dirty="0" smtClean="0"/>
              </a:p>
              <a:p>
                <a:endParaRPr lang="en-US" dirty="0"/>
              </a:p>
              <a:p>
                <a:r>
                  <a:rPr lang="en-US" dirty="0" smtClean="0"/>
                  <a:t>P = Impact pressure</a:t>
                </a:r>
              </a:p>
              <a:p>
                <a:r>
                  <a:rPr lang="en-US" dirty="0" smtClean="0"/>
                  <a:t>E = Modulus of elasticity of impacted material   </a:t>
                </a:r>
              </a:p>
              <a:p>
                <a:r>
                  <a:rPr lang="en-US" dirty="0" smtClean="0">
                    <a:ea typeface="Cambria Math"/>
                  </a:rPr>
                  <a:t>𝞺 = Density of the fluid</a:t>
                </a:r>
              </a:p>
              <a:p>
                <a:r>
                  <a:rPr lang="en-US" dirty="0" smtClean="0">
                    <a:ea typeface="Cambria Math"/>
                  </a:rPr>
                  <a:t>V = Velocity</a:t>
                </a:r>
                <a:endParaRPr lang="en-IN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2132856"/>
                <a:ext cx="4817342" cy="2366738"/>
              </a:xfrm>
              <a:prstGeom prst="rect">
                <a:avLst/>
              </a:prstGeom>
              <a:blipFill rotWithShape="1">
                <a:blip r:embed="rId3"/>
                <a:stretch>
                  <a:fillRect l="-1013" t="-1289" b="-335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022400" y="4437112"/>
            <a:ext cx="43204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b="1" dirty="0" smtClean="0"/>
              <a:t>Advantages</a:t>
            </a:r>
          </a:p>
          <a:p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Cutting, drilling and polishing of brittle material </a:t>
            </a:r>
          </a:p>
          <a:p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2987824" y="6264467"/>
            <a:ext cx="65239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Ref.: dcu.ie</a:t>
            </a: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/~</a:t>
            </a:r>
            <a:r>
              <a:rPr lang="en-US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stokesjt</a:t>
            </a: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/Thermal Spraying/Book/Chapter1</a:t>
            </a:r>
            <a:endParaRPr lang="en-IN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IN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0246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1864" y="437177"/>
            <a:ext cx="8622704" cy="9510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/>
              <a:t>Types of erosion</a:t>
            </a:r>
            <a:endParaRPr lang="en-IN" b="1" dirty="0" smtClean="0"/>
          </a:p>
          <a:p>
            <a:pPr algn="just"/>
            <a:endParaRPr lang="en-IN" b="1" dirty="0"/>
          </a:p>
          <a:p>
            <a:pPr algn="just"/>
            <a:r>
              <a:rPr lang="en-IN" b="1" dirty="0" smtClean="0"/>
              <a:t>Solid </a:t>
            </a:r>
            <a:r>
              <a:rPr lang="en-IN" b="1" dirty="0"/>
              <a:t>particle erosion </a:t>
            </a:r>
            <a:endParaRPr lang="en-IN" dirty="0"/>
          </a:p>
          <a:p>
            <a:pPr algn="just"/>
            <a:r>
              <a:rPr lang="en-IN" dirty="0" smtClean="0"/>
              <a:t> </a:t>
            </a:r>
            <a:r>
              <a:rPr lang="en-IN" dirty="0"/>
              <a:t>S</a:t>
            </a:r>
            <a:r>
              <a:rPr lang="en-IN" dirty="0" smtClean="0"/>
              <a:t>urface </a:t>
            </a:r>
            <a:r>
              <a:rPr lang="en-IN" dirty="0"/>
              <a:t>wear by impingement of </a:t>
            </a:r>
            <a:r>
              <a:rPr lang="en-IN" dirty="0" smtClean="0"/>
              <a:t> solid particles </a:t>
            </a:r>
            <a:r>
              <a:rPr lang="en-IN" dirty="0"/>
              <a:t>carried by a </a:t>
            </a:r>
            <a:r>
              <a:rPr lang="en-IN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gas or </a:t>
            </a:r>
            <a:r>
              <a:rPr lang="en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fluid</a:t>
            </a:r>
            <a:r>
              <a:rPr lang="en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/>
            <a:r>
              <a:rPr lang="en-IN" dirty="0" smtClean="0"/>
              <a:t> </a:t>
            </a:r>
          </a:p>
          <a:p>
            <a:pPr algn="just"/>
            <a:r>
              <a:rPr lang="en-IN" i="1" dirty="0" smtClean="0"/>
              <a:t>e.g. </a:t>
            </a:r>
            <a:r>
              <a:rPr lang="en-IN" dirty="0"/>
              <a:t>W</a:t>
            </a:r>
            <a:r>
              <a:rPr lang="en-IN" dirty="0" smtClean="0"/>
              <a:t>ear of helicopter </a:t>
            </a:r>
            <a:r>
              <a:rPr lang="en-IN" dirty="0"/>
              <a:t>blade leading edges in dusty environments</a:t>
            </a:r>
            <a:r>
              <a:rPr lang="en-IN" dirty="0" smtClean="0"/>
              <a:t>.</a:t>
            </a:r>
          </a:p>
          <a:p>
            <a:pPr algn="just"/>
            <a:endParaRPr lang="en-IN" dirty="0"/>
          </a:p>
          <a:p>
            <a:pPr algn="just"/>
            <a:r>
              <a:rPr lang="en-IN" dirty="0"/>
              <a:t>• </a:t>
            </a:r>
            <a:r>
              <a:rPr lang="en-IN" b="1" dirty="0"/>
              <a:t>Liquid drop erosion </a:t>
            </a:r>
            <a:endParaRPr lang="en-IN" dirty="0"/>
          </a:p>
          <a:p>
            <a:pPr algn="just"/>
            <a:r>
              <a:rPr lang="en-IN" dirty="0"/>
              <a:t> </a:t>
            </a:r>
            <a:r>
              <a:rPr lang="en-IN" dirty="0" smtClean="0"/>
              <a:t>  </a:t>
            </a:r>
            <a:r>
              <a:rPr lang="en-IN" dirty="0"/>
              <a:t>S</a:t>
            </a:r>
            <a:r>
              <a:rPr lang="en-IN" dirty="0" smtClean="0"/>
              <a:t>urface </a:t>
            </a:r>
            <a:r>
              <a:rPr lang="en-IN" dirty="0"/>
              <a:t>wear by impingement of </a:t>
            </a:r>
            <a:r>
              <a:rPr lang="en-IN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liquid drops.</a:t>
            </a:r>
          </a:p>
          <a:p>
            <a:pPr algn="just"/>
            <a:endParaRPr lang="en-IN" dirty="0" smtClean="0"/>
          </a:p>
          <a:p>
            <a:pPr algn="just"/>
            <a:r>
              <a:rPr lang="en-IN" dirty="0" smtClean="0"/>
              <a:t>e.g.</a:t>
            </a:r>
            <a:r>
              <a:rPr lang="en-IN" dirty="0"/>
              <a:t> W</a:t>
            </a:r>
            <a:r>
              <a:rPr lang="en-IN" dirty="0" smtClean="0"/>
              <a:t>ear </a:t>
            </a:r>
            <a:r>
              <a:rPr lang="en-IN" dirty="0"/>
              <a:t>of centrifugal gas compressor blades by condensate droplets</a:t>
            </a:r>
            <a:r>
              <a:rPr lang="en-IN" dirty="0" smtClean="0"/>
              <a:t>.</a:t>
            </a:r>
          </a:p>
          <a:p>
            <a:pPr algn="just"/>
            <a:endParaRPr lang="en-IN" dirty="0"/>
          </a:p>
          <a:p>
            <a:pPr algn="just"/>
            <a:r>
              <a:rPr lang="en-IN" dirty="0"/>
              <a:t>• </a:t>
            </a:r>
            <a:r>
              <a:rPr lang="en-IN" b="1" dirty="0"/>
              <a:t>Cavitation erosion </a:t>
            </a:r>
            <a:endParaRPr lang="en-IN" dirty="0"/>
          </a:p>
          <a:p>
            <a:pPr algn="just"/>
            <a:r>
              <a:rPr lang="en-IN" dirty="0" smtClean="0"/>
              <a:t>   Surface </a:t>
            </a:r>
            <a:r>
              <a:rPr lang="en-IN" dirty="0"/>
              <a:t>wear in a flowing liquid by the </a:t>
            </a:r>
            <a:r>
              <a:rPr lang="en-IN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generation</a:t>
            </a:r>
            <a:r>
              <a:rPr lang="en-IN" dirty="0"/>
              <a:t> and </a:t>
            </a:r>
            <a:r>
              <a:rPr lang="en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implosive collapse</a:t>
            </a:r>
            <a:r>
              <a:rPr lang="en-I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IN" dirty="0"/>
              <a:t>of </a:t>
            </a:r>
            <a:endParaRPr lang="en-IN" dirty="0" smtClean="0"/>
          </a:p>
          <a:p>
            <a:pPr algn="just"/>
            <a:r>
              <a:rPr lang="en-IN" dirty="0"/>
              <a:t> </a:t>
            </a:r>
            <a:r>
              <a:rPr lang="en-IN" dirty="0" smtClean="0"/>
              <a:t>  </a:t>
            </a:r>
            <a:r>
              <a:rPr lang="en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gas  bubbles</a:t>
            </a:r>
            <a:r>
              <a:rPr lang="en-IN" dirty="0" smtClean="0">
                <a:solidFill>
                  <a:srgbClr val="FF0000"/>
                </a:solidFill>
              </a:rPr>
              <a:t>.</a:t>
            </a:r>
          </a:p>
          <a:p>
            <a:pPr algn="just"/>
            <a:endParaRPr lang="en-IN" dirty="0"/>
          </a:p>
          <a:p>
            <a:r>
              <a:rPr lang="en-IN" dirty="0" smtClean="0"/>
              <a:t> </a:t>
            </a:r>
            <a:r>
              <a:rPr lang="en-IN" i="1" dirty="0" smtClean="0"/>
              <a:t>e.g.</a:t>
            </a:r>
            <a:r>
              <a:rPr lang="en-IN" i="1" dirty="0"/>
              <a:t> </a:t>
            </a:r>
            <a:r>
              <a:rPr lang="en-IN" dirty="0" smtClean="0"/>
              <a:t>Fluid-handling machines </a:t>
            </a:r>
            <a:r>
              <a:rPr lang="en-IN" dirty="0"/>
              <a:t>as marine </a:t>
            </a:r>
            <a:r>
              <a:rPr lang="en-IN" dirty="0" smtClean="0"/>
              <a:t>propellers, </a:t>
            </a:r>
            <a:r>
              <a:rPr lang="en-IN" dirty="0"/>
              <a:t>dam slipways, gates, and </a:t>
            </a:r>
            <a:r>
              <a:rPr lang="en-IN" dirty="0" smtClean="0"/>
              <a:t> </a:t>
            </a:r>
          </a:p>
          <a:p>
            <a:r>
              <a:rPr lang="en-IN" dirty="0"/>
              <a:t> </a:t>
            </a:r>
            <a:r>
              <a:rPr lang="en-IN" dirty="0" smtClean="0"/>
              <a:t>   all other hydraulic turbines.</a:t>
            </a:r>
            <a:endParaRPr lang="en-US" b="1" dirty="0" smtClean="0"/>
          </a:p>
          <a:p>
            <a:pPr algn="just"/>
            <a:endParaRPr lang="en-US" b="1" dirty="0"/>
          </a:p>
          <a:p>
            <a:pPr algn="just"/>
            <a:endParaRPr lang="en-US" b="1" dirty="0" smtClean="0"/>
          </a:p>
          <a:p>
            <a:pPr algn="just"/>
            <a:endParaRPr lang="en-US" b="1" dirty="0"/>
          </a:p>
          <a:p>
            <a:pPr algn="just"/>
            <a:endParaRPr lang="en-US" b="1" dirty="0" smtClean="0"/>
          </a:p>
          <a:p>
            <a:pPr algn="just"/>
            <a:endParaRPr lang="en-US" b="1" dirty="0"/>
          </a:p>
          <a:p>
            <a:pPr algn="just"/>
            <a:endParaRPr lang="en-US" b="1" dirty="0" smtClean="0"/>
          </a:p>
          <a:p>
            <a:pPr algn="just"/>
            <a:endParaRPr lang="en-US" b="1" dirty="0"/>
          </a:p>
          <a:p>
            <a:pPr algn="just"/>
            <a:endParaRPr lang="en-US" b="1" dirty="0" smtClean="0"/>
          </a:p>
          <a:p>
            <a:pPr algn="just"/>
            <a:endParaRPr lang="en-US" b="1" dirty="0"/>
          </a:p>
          <a:p>
            <a:pPr algn="just"/>
            <a:endParaRPr lang="en-US" b="1" dirty="0" smtClean="0"/>
          </a:p>
          <a:p>
            <a:pPr algn="just"/>
            <a:endParaRPr lang="en-US" b="1" dirty="0"/>
          </a:p>
          <a:p>
            <a:pPr algn="just"/>
            <a:endParaRPr lang="en-US" b="1" dirty="0" smtClean="0"/>
          </a:p>
          <a:p>
            <a:pPr algn="just"/>
            <a:endParaRPr lang="en-US" b="1" dirty="0" smtClean="0"/>
          </a:p>
          <a:p>
            <a:pPr algn="just"/>
            <a:endParaRPr lang="en-US" dirty="0"/>
          </a:p>
          <a:p>
            <a:pPr algn="just"/>
            <a:r>
              <a:rPr lang="en-IN" dirty="0"/>
              <a:t>Cavitation </a:t>
            </a:r>
            <a:r>
              <a:rPr lang="en-IN" dirty="0" smtClean="0"/>
              <a:t>wear occurs </a:t>
            </a:r>
            <a:r>
              <a:rPr lang="en-IN" dirty="0"/>
              <a:t>when a solid and a fluid are in relative </a:t>
            </a:r>
            <a:r>
              <a:rPr lang="en-IN" dirty="0" smtClean="0"/>
              <a:t>motion. </a:t>
            </a:r>
            <a:r>
              <a:rPr lang="en-IN" dirty="0"/>
              <a:t>i.e. Cavitation wear occurs from the collapse of cavitation </a:t>
            </a:r>
            <a:r>
              <a:rPr lang="en-IN" dirty="0" smtClean="0"/>
              <a:t>bubbles.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4869160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7361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508844"/>
            <a:ext cx="93610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Frictional wear / adhesive wear</a:t>
            </a:r>
          </a:p>
          <a:p>
            <a:endParaRPr lang="en-US" dirty="0"/>
          </a:p>
          <a:p>
            <a:r>
              <a:rPr lang="en-IN" dirty="0"/>
              <a:t>Two </a:t>
            </a:r>
            <a:r>
              <a:rPr lang="en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bodies sliding </a:t>
            </a:r>
            <a:r>
              <a:rPr lang="en-IN" dirty="0" smtClean="0"/>
              <a:t>over or </a:t>
            </a:r>
            <a:r>
              <a:rPr lang="en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pressed </a:t>
            </a:r>
            <a:r>
              <a:rPr lang="en-IN" dirty="0" smtClean="0"/>
              <a:t>into each other  which promote the </a:t>
            </a:r>
            <a:r>
              <a:rPr lang="en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material</a:t>
            </a:r>
          </a:p>
          <a:p>
            <a:r>
              <a:rPr lang="en-IN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transfer </a:t>
            </a:r>
            <a:r>
              <a:rPr lang="en-IN" dirty="0" smtClean="0"/>
              <a:t>from one to another.  </a:t>
            </a:r>
          </a:p>
          <a:p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41179" y="1947162"/>
                <a:ext cx="3744416" cy="12121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𝑉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𝐿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𝐾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𝑃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/>
                            </a:rPr>
                            <m:t>σ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IN" dirty="0" smtClean="0"/>
              </a:p>
              <a:p>
                <a:endParaRPr lang="en-US" dirty="0"/>
              </a:p>
              <a:p>
                <a:endParaRPr lang="en-IN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179" y="1947162"/>
                <a:ext cx="3744416" cy="121219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45135" y="3181423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2" name="TextBox 1"/>
          <p:cNvSpPr txBox="1"/>
          <p:nvPr/>
        </p:nvSpPr>
        <p:spPr>
          <a:xfrm>
            <a:off x="1043608" y="3284984"/>
            <a:ext cx="360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Where</a:t>
            </a:r>
          </a:p>
          <a:p>
            <a:r>
              <a:rPr lang="en-US" dirty="0" smtClean="0"/>
              <a:t>V = wear volume</a:t>
            </a:r>
          </a:p>
          <a:p>
            <a:r>
              <a:rPr lang="en-US" dirty="0" smtClean="0"/>
              <a:t>L = sliding velocity</a:t>
            </a:r>
          </a:p>
          <a:p>
            <a:r>
              <a:rPr lang="en-US" dirty="0" smtClean="0"/>
              <a:t>P = applied load </a:t>
            </a:r>
          </a:p>
          <a:p>
            <a:r>
              <a:rPr lang="el-GR" dirty="0" smtClean="0"/>
              <a:t>σ</a:t>
            </a:r>
            <a:r>
              <a:rPr lang="en-US" dirty="0" smtClean="0"/>
              <a:t>y = yield stress of softer materia</a:t>
            </a:r>
            <a:r>
              <a:rPr lang="en-US" dirty="0"/>
              <a:t>l</a:t>
            </a:r>
          </a:p>
          <a:p>
            <a:r>
              <a:rPr lang="en-US" dirty="0" smtClean="0"/>
              <a:t>K = wear coefficient</a:t>
            </a:r>
          </a:p>
          <a:p>
            <a:endParaRPr lang="en-US" dirty="0" smtClean="0"/>
          </a:p>
          <a:p>
            <a:endParaRPr lang="en-IN" dirty="0"/>
          </a:p>
        </p:txBody>
      </p:sp>
      <p:sp>
        <p:nvSpPr>
          <p:cNvPr id="3" name="TextBox 2"/>
          <p:cNvSpPr txBox="1"/>
          <p:nvPr/>
        </p:nvSpPr>
        <p:spPr>
          <a:xfrm>
            <a:off x="5047790" y="4197085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Ref.: www.substech.com</a:t>
            </a:r>
            <a:endParaRPr lang="en-IN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521178"/>
            <a:ext cx="4505325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578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1233</TotalTime>
  <Words>764</Words>
  <Application>Microsoft Office PowerPoint</Application>
  <PresentationFormat>On-screen Show (4:3)</PresentationFormat>
  <Paragraphs>191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Solstice</vt:lpstr>
      <vt:lpstr>                WEAR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Vipul</dc:creator>
  <cp:lastModifiedBy>Vipul</cp:lastModifiedBy>
  <cp:revision>65</cp:revision>
  <dcterms:created xsi:type="dcterms:W3CDTF">2012-10-26T13:47:03Z</dcterms:created>
  <dcterms:modified xsi:type="dcterms:W3CDTF">2012-11-02T07:07:40Z</dcterms:modified>
</cp:coreProperties>
</file>