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8"/>
  </p:notesMasterIdLst>
  <p:sldIdLst>
    <p:sldId id="256" r:id="rId6"/>
    <p:sldId id="258" r:id="rId7"/>
    <p:sldId id="259" r:id="rId8"/>
    <p:sldId id="257" r:id="rId9"/>
    <p:sldId id="260" r:id="rId10"/>
    <p:sldId id="261" r:id="rId11"/>
    <p:sldId id="262" r:id="rId12"/>
    <p:sldId id="264" r:id="rId13"/>
    <p:sldId id="263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I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EEBA"/>
    <a:srgbClr val="FF9D00"/>
    <a:srgbClr val="FF6702"/>
    <a:srgbClr val="FF3305"/>
    <a:srgbClr val="CF3E00"/>
    <a:srgbClr val="236F7A"/>
    <a:srgbClr val="EEB4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9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A03F-D52D-410C-9F8D-1E01FE2C3C45}" type="datetimeFigureOut">
              <a:rPr lang="en-US" smtClean="0"/>
              <a:pPr/>
              <a:t>10/22/2012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E876-FB09-4A24-BA55-0D66E71160A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DE876-FB09-4A24-BA55-0D66E71160A2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B6B2B-7652-4803-82C8-C288579FB8D9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63F66-2296-4573-9161-C8549E74944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C820B-1259-4E56-8035-DDD87BEAEC0B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03DDD-C93C-4FF0-A190-A2760F4FF9E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3798E-36AB-46F2-BD45-1FD02DAD67FF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DDBE8-02AB-4E2B-AA94-4DC0552A4B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7C0B4-C08E-4EAD-B080-9B4A68AF8C69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EF282-B897-439C-8973-474E29CB7F8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06A8F-51E8-48D1-9855-A6CD706AB971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38E80-E54C-45A3-AE2F-8F5B785AD6A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A6D58-AD8E-4AD3-9279-24E46670F234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08EB-F184-4A64-8D55-D58DF68F3E4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936D-1380-4CE4-8F37-C6FF942AB693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6B7C0-9642-4636-BC39-E38F3BEDFD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EF1CF-7601-4BE6-A56C-C41B4DE8F5B8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59F8-58F7-4C70-A4E0-010B6113E6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7D6A0-D232-4DE2-BE2C-9F6E6CF1E4D2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B7AB0-9970-4499-BDAF-00BEA6A9482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38137-043A-404A-A1DB-B7FF3742A84A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54B4A-3397-4591-A32B-72EFE97A8B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17421-970F-49CC-99AD-7110A3F85148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00734A-37A6-4788-B222-393716C7E50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F785DB-D633-444F-B31E-E3FE917AD01F}" type="datetime3">
              <a:rPr lang="en-US" smtClean="0"/>
              <a:pPr/>
              <a:t>22 October 2012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N" smtClean="0"/>
              <a:t>Pranoy Raul</a:t>
            </a: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F695FE-B01F-4DE3-8548-9FA5DB1EEB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ll\Downloads\Documents\Movie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928802"/>
            <a:ext cx="5429256" cy="100965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itchFamily="34" charset="0"/>
              </a:rPr>
              <a:t>ADSORPTION</a:t>
            </a:r>
            <a:endParaRPr lang="en-IN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411676"/>
            <a:ext cx="3571900" cy="9461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>
                <a:latin typeface="Bauhaus 93" pitchFamily="82" charset="0"/>
              </a:rPr>
              <a:t>by</a:t>
            </a:r>
          </a:p>
          <a:p>
            <a:r>
              <a:rPr lang="en-US" sz="3200" dirty="0" err="1" smtClean="0">
                <a:latin typeface="Bauhaus 93" pitchFamily="82" charset="0"/>
              </a:rPr>
              <a:t>Pranoy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Pratik</a:t>
            </a:r>
            <a:r>
              <a:rPr lang="en-US" sz="3200" dirty="0" smtClean="0">
                <a:latin typeface="Bauhaus 93" pitchFamily="82" charset="0"/>
              </a:rPr>
              <a:t> Raul</a:t>
            </a:r>
            <a:endParaRPr lang="en-IN" sz="3200" dirty="0">
              <a:latin typeface="Bauhaus 93" pitchFamily="8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3F66-2296-4573-9161-C8549E74944D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14422"/>
            <a:ext cx="7239000" cy="4724400"/>
          </a:xfrm>
        </p:spPr>
        <p:txBody>
          <a:bodyPr/>
          <a:lstStyle/>
          <a:p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Stephen </a:t>
            </a:r>
            <a:r>
              <a:rPr lang="en-IN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Brunauer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Paul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Hugh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Emmett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 Edward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Teller (1938)</a:t>
            </a:r>
          </a:p>
          <a:p>
            <a:r>
              <a:rPr lang="en-US" sz="2800" dirty="0" smtClean="0"/>
              <a:t>Assumptions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C75102"/>
                </a:solidFill>
              </a:rPr>
              <a:t>Multilayer		No Transmigration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C75102"/>
                </a:solidFill>
              </a:rPr>
              <a:t>Equal Energy	Langmuir to each layer</a:t>
            </a:r>
            <a:endParaRPr lang="en-IN" sz="2800" i="1" dirty="0">
              <a:solidFill>
                <a:srgbClr val="C75102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643042" y="357166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BET Isotherm</a:t>
            </a:r>
            <a:endParaRPr kumimoji="0" lang="en-IN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/>
          <a:srcRect l="2091" t="2500" r="2091"/>
          <a:stretch>
            <a:fillRect/>
          </a:stretch>
        </p:blipFill>
        <p:spPr>
          <a:xfrm>
            <a:off x="1285852" y="3857628"/>
            <a:ext cx="3214710" cy="2857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03442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 smtClean="0">
                <a:solidFill>
                  <a:srgbClr val="C75102"/>
                </a:solidFill>
                <a:cs typeface="Times New Roman" pitchFamily="18" charset="0"/>
              </a:rPr>
              <a:t>C</a:t>
            </a:r>
            <a:r>
              <a:rPr lang="en-US" sz="2000" b="1" baseline="-30000" dirty="0" smtClean="0">
                <a:solidFill>
                  <a:srgbClr val="C75102"/>
                </a:solidFill>
                <a:cs typeface="Times New Roman" pitchFamily="18" charset="0"/>
              </a:rPr>
              <a:t>S</a:t>
            </a:r>
            <a:r>
              <a:rPr lang="en-US" sz="2000" dirty="0" smtClean="0">
                <a:cs typeface="Times New Roman" pitchFamily="18" charset="0"/>
              </a:rPr>
              <a:t> - saturation (solubility limit) concentration of the solute(mg/liter)</a:t>
            </a:r>
          </a:p>
          <a:p>
            <a:pPr>
              <a:lnSpc>
                <a:spcPct val="125000"/>
              </a:lnSpc>
            </a:pPr>
            <a:r>
              <a:rPr lang="en-US" sz="2000" b="1" dirty="0" smtClean="0">
                <a:solidFill>
                  <a:srgbClr val="C75102"/>
                </a:solidFill>
                <a:cs typeface="Times New Roman" pitchFamily="18" charset="0"/>
              </a:rPr>
              <a:t>K</a:t>
            </a:r>
            <a:r>
              <a:rPr lang="en-US" sz="2000" b="1" baseline="-30000" dirty="0" smtClean="0">
                <a:solidFill>
                  <a:srgbClr val="C75102"/>
                </a:solidFill>
                <a:cs typeface="Times New Roman" pitchFamily="18" charset="0"/>
              </a:rPr>
              <a:t>B</a:t>
            </a:r>
            <a:r>
              <a:rPr lang="en-US" sz="2000" dirty="0" smtClean="0">
                <a:cs typeface="Times New Roman" pitchFamily="18" charset="0"/>
              </a:rPr>
              <a:t> - a parameter related to the binding intensity for all layers.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857628"/>
            <a:ext cx="4310061" cy="1123950"/>
          </a:xfrm>
          <a:prstGeom prst="rect">
            <a:avLst/>
          </a:prstGeom>
          <a:noFill/>
        </p:spPr>
      </p:pic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143000"/>
          </a:xfrm>
        </p:spPr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Applications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14422"/>
            <a:ext cx="8072462" cy="5429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Activated Carbon</a:t>
            </a:r>
          </a:p>
          <a:p>
            <a:pPr>
              <a:buNone/>
            </a:pPr>
            <a:r>
              <a:rPr lang="en-US" sz="2800" dirty="0" smtClean="0">
                <a:solidFill>
                  <a:srgbClr val="C75102"/>
                </a:solidFill>
              </a:rPr>
              <a:t>Hydrophobic		Surface area-500m</a:t>
            </a:r>
            <a:r>
              <a:rPr lang="en-US" sz="2800" baseline="30000" dirty="0" smtClean="0">
                <a:solidFill>
                  <a:srgbClr val="C75102"/>
                </a:solidFill>
              </a:rPr>
              <a:t>2</a:t>
            </a:r>
            <a:r>
              <a:rPr lang="en-US" sz="2800" dirty="0" smtClean="0">
                <a:solidFill>
                  <a:srgbClr val="C75102"/>
                </a:solidFill>
              </a:rPr>
              <a:t>/g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C00000"/>
                </a:solidFill>
              </a:rPr>
              <a:t>Waste water treatment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C00000"/>
                </a:solidFill>
              </a:rPr>
              <a:t>Decontaminant in pharmacy</a:t>
            </a:r>
          </a:p>
          <a:p>
            <a:endParaRPr lang="en-US" dirty="0" smtClean="0"/>
          </a:p>
          <a:p>
            <a:r>
              <a:rPr lang="en-US" dirty="0" smtClean="0"/>
              <a:t>Silica Gel and </a:t>
            </a:r>
            <a:r>
              <a:rPr lang="en-US" dirty="0" err="1" smtClean="0"/>
              <a:t>Zeolites</a:t>
            </a: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C75102"/>
                </a:solidFill>
              </a:rPr>
              <a:t>Hydrophilic  		Polar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C00000"/>
                </a:solidFill>
              </a:rPr>
              <a:t>Drying of process air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C00000"/>
                </a:solidFill>
              </a:rPr>
              <a:t>CO</a:t>
            </a:r>
            <a:r>
              <a:rPr lang="en-US" sz="2800" i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</a:rPr>
              <a:t> and Hydrocarbon removal from natural gas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C00000"/>
                </a:solidFill>
              </a:rPr>
              <a:t>Vapor Adsorption Refrigeration</a:t>
            </a:r>
          </a:p>
          <a:p>
            <a:pPr>
              <a:buNone/>
            </a:pPr>
            <a:endParaRPr lang="en-US" sz="2800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Protein Adsorption on biomaterials(cells)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IN" sz="2800" i="1" dirty="0">
              <a:solidFill>
                <a:srgbClr val="FFEEB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11</a:t>
            </a:fld>
            <a:endParaRPr lang="en-IN"/>
          </a:p>
        </p:txBody>
      </p:sp>
      <p:pic>
        <p:nvPicPr>
          <p:cNvPr id="4" name="Picture 3" descr="220px-Activated_Carb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357430"/>
            <a:ext cx="2500330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thankyou-note.pn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8795" y="1142985"/>
            <a:ext cx="5286411" cy="4381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Content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Bradley Hand ITC" pitchFamily="66" charset="0"/>
              </a:rPr>
              <a:t>Definition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Bradley Hand ITC" pitchFamily="66" charset="0"/>
              </a:rPr>
              <a:t>Cause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Bradley Hand ITC" pitchFamily="66" charset="0"/>
              </a:rPr>
              <a:t>Classification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Bradley Hand ITC" pitchFamily="66" charset="0"/>
              </a:rPr>
              <a:t>Isotherms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Bradley Hand ITC" pitchFamily="66" charset="0"/>
              </a:rPr>
              <a:t>Applications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571604" y="607220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75102"/>
                </a:solidFill>
              </a:rPr>
              <a:t> </a:t>
            </a:r>
            <a:r>
              <a:rPr lang="en-US" i="1" dirty="0" smtClean="0">
                <a:solidFill>
                  <a:srgbClr val="C75102"/>
                </a:solidFill>
              </a:rPr>
              <a:t>Only 12 slides</a:t>
            </a:r>
            <a:endParaRPr lang="en-IN" i="1" dirty="0">
              <a:solidFill>
                <a:srgbClr val="C751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What is Adsorption?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0" y="1357298"/>
            <a:ext cx="5786446" cy="4724400"/>
          </a:xfrm>
        </p:spPr>
        <p:txBody>
          <a:bodyPr/>
          <a:lstStyle/>
          <a:p>
            <a:pPr algn="ctr">
              <a:buNone/>
            </a:pPr>
            <a:r>
              <a:rPr lang="en-IN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Adsorption </a:t>
            </a:r>
            <a:r>
              <a:rPr lang="en-IN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a process that occurs when a gas or liquid solute accumulates on the </a:t>
            </a:r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surface of </a:t>
            </a:r>
            <a:r>
              <a:rPr lang="en-IN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solid or a liquid (</a:t>
            </a:r>
            <a:r>
              <a:rPr lang="en-IN" b="1" dirty="0">
                <a:solidFill>
                  <a:srgbClr val="C75102"/>
                </a:solidFill>
                <a:latin typeface="Arial" pitchFamily="34" charset="0"/>
                <a:cs typeface="Arial" pitchFamily="34" charset="0"/>
              </a:rPr>
              <a:t>adsorbent</a:t>
            </a:r>
            <a:r>
              <a:rPr lang="en-IN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forming a molecular or atomic film </a:t>
            </a:r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IN" b="1" dirty="0" err="1" smtClean="0">
                <a:solidFill>
                  <a:srgbClr val="C75102"/>
                </a:solidFill>
                <a:latin typeface="Arial" pitchFamily="34" charset="0"/>
                <a:cs typeface="Arial" pitchFamily="34" charset="0"/>
              </a:rPr>
              <a:t>adsorbate</a:t>
            </a:r>
            <a:r>
              <a:rPr lang="en-I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3</a:t>
            </a:fld>
            <a:endParaRPr lang="en-IN"/>
          </a:p>
        </p:txBody>
      </p:sp>
      <p:pic>
        <p:nvPicPr>
          <p:cNvPr id="4" name="Content Placeholder 3" descr="envEnl-116_clip_image004.jpg"/>
          <p:cNvPicPr>
            <a:picLocks noChangeAspect="1"/>
          </p:cNvPicPr>
          <p:nvPr/>
        </p:nvPicPr>
        <p:blipFill>
          <a:blip r:embed="rId2"/>
          <a:srcRect l="4082" t="11290" r="4082" b="4839"/>
          <a:stretch>
            <a:fillRect/>
          </a:stretch>
        </p:blipFill>
        <p:spPr bwMode="auto">
          <a:xfrm>
            <a:off x="285720" y="1500174"/>
            <a:ext cx="3286148" cy="3643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 bwMode="auto">
          <a:xfrm rot="16200000" flipH="1">
            <a:off x="321439" y="4750603"/>
            <a:ext cx="1214446" cy="857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1678761" y="4750603"/>
            <a:ext cx="1214446" cy="8572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6200000" flipH="1">
            <a:off x="3107521" y="4750603"/>
            <a:ext cx="1214446" cy="1000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428596" y="6000768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C75102"/>
                </a:solidFill>
                <a:latin typeface="Arial" pitchFamily="34" charset="0"/>
                <a:cs typeface="Arial" pitchFamily="34" charset="0"/>
              </a:rPr>
              <a:t>ADSORBENT</a:t>
            </a:r>
            <a:endParaRPr lang="en-IN" dirty="0">
              <a:solidFill>
                <a:srgbClr val="C7510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5984" y="6000768"/>
            <a:ext cx="1629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C75102"/>
                </a:solidFill>
                <a:latin typeface="Arial" pitchFamily="34" charset="0"/>
                <a:cs typeface="Arial" pitchFamily="34" charset="0"/>
              </a:rPr>
              <a:t>ADSORBATE</a:t>
            </a:r>
            <a:endParaRPr lang="en-IN" dirty="0">
              <a:solidFill>
                <a:srgbClr val="C7510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1934" y="600076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C75102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IN" dirty="0">
              <a:solidFill>
                <a:srgbClr val="C751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04800"/>
            <a:ext cx="7543800" cy="914400"/>
          </a:xfrm>
        </p:spPr>
        <p:txBody>
          <a:bodyPr/>
          <a:lstStyle/>
          <a:p>
            <a:pPr algn="ctr"/>
            <a:r>
              <a:rPr lang="en-US" sz="4800" dirty="0" smtClean="0">
                <a:latin typeface="Berlin Sans FB" pitchFamily="34" charset="0"/>
              </a:rPr>
              <a:t>Absorption vs. Adsorption 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214942" y="5715016"/>
            <a:ext cx="3214710" cy="85725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IN" b="1" dirty="0" smtClean="0">
                <a:solidFill>
                  <a:schemeClr val="tx1"/>
                </a:solidFill>
                <a:latin typeface="Century Gothic" pitchFamily="34" charset="0"/>
              </a:rPr>
              <a:t>	</a:t>
            </a:r>
            <a:r>
              <a:rPr lang="en-IN" sz="5900" b="1" dirty="0" smtClean="0">
                <a:solidFill>
                  <a:schemeClr val="tx1"/>
                </a:solidFill>
                <a:latin typeface="Century Gothic" pitchFamily="34" charset="0"/>
              </a:rPr>
              <a:t>Surface Phenomenon</a:t>
            </a:r>
            <a:endParaRPr lang="en-IN" sz="5900" b="1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7" name="Picture 6" descr="n1.jpg"/>
          <p:cNvPicPr>
            <a:picLocks noChangeAspect="1"/>
          </p:cNvPicPr>
          <p:nvPr/>
        </p:nvPicPr>
        <p:blipFill>
          <a:blip r:embed="rId2"/>
          <a:srcRect l="18750" r="8705"/>
          <a:stretch>
            <a:fillRect/>
          </a:stretch>
        </p:blipFill>
        <p:spPr>
          <a:xfrm>
            <a:off x="5214942" y="1285860"/>
            <a:ext cx="3571900" cy="4143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P9200176-Young_girl_eating_cake-SPL.jpg"/>
          <p:cNvPicPr>
            <a:picLocks noChangeAspect="1"/>
          </p:cNvPicPr>
          <p:nvPr/>
        </p:nvPicPr>
        <p:blipFill>
          <a:blip r:embed="rId3"/>
          <a:srcRect b="3252"/>
          <a:stretch>
            <a:fillRect/>
          </a:stretch>
        </p:blipFill>
        <p:spPr>
          <a:xfrm>
            <a:off x="1142976" y="1285860"/>
            <a:ext cx="3500462" cy="4143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071538" y="5643578"/>
            <a:ext cx="321471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Bulk (Volume)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kern="0" dirty="0" smtClean="0">
                <a:latin typeface="Century Gothic" pitchFamily="34" charset="0"/>
              </a:rPr>
              <a:t>P</a:t>
            </a:r>
            <a:r>
              <a:rPr kumimoji="0" lang="en-I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henomenon</a:t>
            </a:r>
            <a:endParaRPr kumimoji="0" lang="en-I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304800"/>
            <a:ext cx="7429552" cy="914400"/>
          </a:xfrm>
        </p:spPr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Why does Adsorption occur ?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122" y="1371600"/>
            <a:ext cx="7267596" cy="1985962"/>
          </a:xfrm>
        </p:spPr>
        <p:txBody>
          <a:bodyPr/>
          <a:lstStyle/>
          <a:p>
            <a:r>
              <a:rPr lang="en-IN" sz="2800" dirty="0" smtClean="0"/>
              <a:t>C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onsequence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IN" sz="2800" b="1" dirty="0">
                <a:solidFill>
                  <a:srgbClr val="C75102"/>
                </a:solidFill>
                <a:latin typeface="+mn-lt"/>
                <a:ea typeface="+mn-ea"/>
                <a:cs typeface="+mn-cs"/>
              </a:rPr>
              <a:t>surface </a:t>
            </a:r>
            <a:r>
              <a:rPr lang="en-IN" sz="2800" b="1" dirty="0" smtClean="0">
                <a:solidFill>
                  <a:srgbClr val="C75102"/>
                </a:solidFill>
                <a:latin typeface="+mn-lt"/>
                <a:ea typeface="+mn-ea"/>
                <a:cs typeface="+mn-cs"/>
              </a:rPr>
              <a:t>energy</a:t>
            </a:r>
          </a:p>
          <a:p>
            <a:r>
              <a:rPr lang="en-IN" sz="2800" dirty="0" smtClean="0"/>
              <a:t>A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toms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experience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bond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deficiency, because they are not wholly surrounded by other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atoms</a:t>
            </a:r>
            <a:endParaRPr lang="en-IN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4" name="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 l="23437" t="26455" r="23827" b="26453"/>
          <a:stretch>
            <a:fillRect/>
          </a:stretch>
        </p:blipFill>
        <p:spPr>
          <a:xfrm>
            <a:off x="1928794" y="3357562"/>
            <a:ext cx="6215106" cy="3214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20000"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Types of Adsorption</a:t>
            </a:r>
            <a:endParaRPr lang="en-IN" sz="4800" dirty="0">
              <a:latin typeface="Berlin Sans FB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28662" y="1491636"/>
          <a:ext cx="8143932" cy="4937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43140"/>
                <a:gridCol w="2857520"/>
                <a:gridCol w="3143272"/>
              </a:tblGrid>
              <a:tr h="385758">
                <a:tc>
                  <a:txBody>
                    <a:bodyPr/>
                    <a:lstStyle/>
                    <a:p>
                      <a:r>
                        <a:rPr lang="en-US" sz="24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/>
                        </a:rPr>
                        <a:t>PROPERTIES</a:t>
                      </a:r>
                      <a:endParaRPr lang="en-IN" sz="24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PHYSISORPTION</a:t>
                      </a:r>
                      <a:endParaRPr lang="en-IN" sz="24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CHEMISORPTION</a:t>
                      </a:r>
                      <a:endParaRPr lang="en-IN" sz="24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5758">
                <a:tc>
                  <a:txBody>
                    <a:bodyPr/>
                    <a:lstStyle/>
                    <a:p>
                      <a:r>
                        <a:rPr lang="en-US" sz="2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C75102"/>
                          </a:solidFill>
                          <a:effectLst/>
                        </a:rPr>
                        <a:t>Bonding</a:t>
                      </a:r>
                      <a:endParaRPr lang="en-IN" sz="2400" b="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C7510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WEAK, LONG RANGE</a:t>
                      </a:r>
                    </a:p>
                    <a:p>
                      <a:r>
                        <a:rPr lang="nl-NL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Van der Waals interactions (e.g. London </a:t>
                      </a:r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dispersion, dipole-dipole)..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STRONG, SHORT  RANGE</a:t>
                      </a:r>
                    </a:p>
                    <a:p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bonding involving orbital overlap and charge transfer.</a:t>
                      </a:r>
                      <a:endParaRPr lang="en-IN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5758">
                <a:tc>
                  <a:txBody>
                    <a:bodyPr/>
                    <a:lstStyle/>
                    <a:p>
                      <a:r>
                        <a:rPr lang="en-US" sz="2400" b="0" kern="12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C751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Enthalpy</a:t>
                      </a:r>
                      <a:endParaRPr lang="en-IN" sz="2400" b="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C7510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5-50 kJ mol</a:t>
                      </a:r>
                      <a:r>
                        <a:rPr lang="en-IN" sz="2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40-800 kJ mol</a:t>
                      </a:r>
                      <a:r>
                        <a:rPr lang="en-IN" sz="2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en-IN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5758">
                <a:tc>
                  <a:txBody>
                    <a:bodyPr/>
                    <a:lstStyle/>
                    <a:p>
                      <a:r>
                        <a:rPr lang="en-US" sz="2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C75102"/>
                          </a:solidFill>
                          <a:effectLst/>
                        </a:rPr>
                        <a:t>Saturation</a:t>
                      </a:r>
                      <a:endParaRPr lang="en-IN" sz="2400" b="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C7510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Multi-layer</a:t>
                      </a:r>
                      <a:endParaRPr lang="en-IN" sz="2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Mono-layer</a:t>
                      </a:r>
                      <a:endParaRPr lang="en-IN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</a:tr>
              <a:tr h="385758">
                <a:tc>
                  <a:txBody>
                    <a:bodyPr/>
                    <a:lstStyle/>
                    <a:p>
                      <a:r>
                        <a:rPr lang="en-US" sz="2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C75102"/>
                          </a:solidFill>
                          <a:effectLst/>
                        </a:rPr>
                        <a:t>Surface Specificity</a:t>
                      </a:r>
                      <a:endParaRPr lang="en-IN" sz="2400" b="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C7510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IN" sz="2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IN" sz="2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5758">
                <a:tc>
                  <a:txBody>
                    <a:bodyPr/>
                    <a:lstStyle/>
                    <a:p>
                      <a:r>
                        <a:rPr lang="en-US" sz="2400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C75102"/>
                          </a:solidFill>
                          <a:effectLst/>
                        </a:rPr>
                        <a:t>Nature</a:t>
                      </a:r>
                      <a:endParaRPr lang="en-IN" sz="2400" b="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C7510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Reversible</a:t>
                      </a:r>
                      <a:endParaRPr lang="en-IN" sz="2400" kern="120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Mostly Irreversible</a:t>
                      </a:r>
                      <a:r>
                        <a:rPr lang="en-US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n-IN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Adsorption Isotherms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285860"/>
            <a:ext cx="7786710" cy="4667264"/>
          </a:xfrm>
        </p:spPr>
        <p:txBody>
          <a:bodyPr/>
          <a:lstStyle/>
          <a:p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Plot of the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amount of </a:t>
            </a:r>
            <a:r>
              <a:rPr lang="en-IN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adsorbate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adsorbent as a function of its pressure (if gas) or concentration (if liquid) at constant 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temperature.</a:t>
            </a:r>
          </a:p>
          <a:p>
            <a:r>
              <a:rPr lang="en-IN" sz="2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Langmuir </a:t>
            </a:r>
            <a:r>
              <a:rPr lang="en-IN" sz="2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isotherm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(adsorbed layer one molecule thick) </a:t>
            </a:r>
          </a:p>
          <a:p>
            <a:r>
              <a:rPr lang="en-IN" sz="28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Freundlich</a:t>
            </a:r>
            <a:r>
              <a:rPr lang="en-IN" sz="28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N" sz="2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isotherm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(Heterogeneous adsorbent surface with different adsorption sites) </a:t>
            </a:r>
          </a:p>
          <a:p>
            <a:r>
              <a:rPr lang="en-IN" sz="28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Brunauer</a:t>
            </a:r>
            <a:r>
              <a:rPr lang="en-IN" sz="28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, Emmett and Teller (BET) isotherm </a:t>
            </a:r>
            <a:r>
              <a:rPr lang="en-I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(molecules can be adsorbed more than one layer thick) </a:t>
            </a:r>
          </a:p>
          <a:p>
            <a:endParaRPr lang="en-IN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Freundlich</a:t>
            </a:r>
            <a:r>
              <a:rPr lang="en-IN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IN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Küster</a:t>
            </a:r>
            <a:r>
              <a:rPr lang="en-IN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IN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1909)</a:t>
            </a:r>
          </a:p>
          <a:p>
            <a:r>
              <a:rPr lang="en-US" dirty="0" smtClean="0"/>
              <a:t>Empirical formula:</a:t>
            </a:r>
          </a:p>
          <a:p>
            <a:endParaRPr lang="en-US" dirty="0" smtClean="0"/>
          </a:p>
          <a:p>
            <a:r>
              <a:rPr lang="en-US" dirty="0" smtClean="0"/>
              <a:t>Limitation: Fails at high pressures</a:t>
            </a:r>
          </a:p>
          <a:p>
            <a:endParaRPr lang="en-IN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643042" y="428604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Freundlich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Isotherm</a:t>
            </a:r>
            <a:endParaRPr kumimoji="0" lang="en-IN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87045" name="AutoShape 5" descr=" \log\frac{x}{m}  = \log k + \frac{1}{n} \log p 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847" y="3714752"/>
            <a:ext cx="3664419" cy="2857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5357818" y="3786190"/>
            <a:ext cx="37862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75102"/>
                </a:solidFill>
              </a:rPr>
              <a:t>Q</a:t>
            </a:r>
            <a:r>
              <a:rPr lang="en-US" sz="2400" i="1" dirty="0" smtClean="0"/>
              <a:t>- Mass of </a:t>
            </a:r>
            <a:r>
              <a:rPr lang="en-US" sz="2400" i="1" dirty="0" err="1" smtClean="0"/>
              <a:t>adsorbate</a:t>
            </a:r>
            <a:r>
              <a:rPr lang="en-US" sz="2400" i="1" dirty="0" smtClean="0"/>
              <a:t> / mass of adsorbent</a:t>
            </a:r>
          </a:p>
          <a:p>
            <a:r>
              <a:rPr lang="en-US" sz="2400" b="1" i="1" dirty="0" smtClean="0">
                <a:solidFill>
                  <a:srgbClr val="C75102"/>
                </a:solidFill>
              </a:rPr>
              <a:t>p</a:t>
            </a:r>
            <a:r>
              <a:rPr lang="en-US" sz="2400" i="1" dirty="0" smtClean="0"/>
              <a:t>- equilibrium pressure of </a:t>
            </a:r>
            <a:r>
              <a:rPr lang="en-US" sz="2400" i="1" dirty="0" err="1" smtClean="0"/>
              <a:t>adsorbate</a:t>
            </a:r>
            <a:endParaRPr lang="en-US" sz="2400" i="1" dirty="0" smtClean="0"/>
          </a:p>
          <a:p>
            <a:r>
              <a:rPr lang="en-US" sz="2400" b="1" i="1" dirty="0" smtClean="0">
                <a:solidFill>
                  <a:srgbClr val="C75102"/>
                </a:solidFill>
              </a:rPr>
              <a:t>c</a:t>
            </a:r>
            <a:r>
              <a:rPr lang="en-US" sz="2400" i="1" dirty="0" smtClean="0"/>
              <a:t>- equilibrium con. Of </a:t>
            </a:r>
            <a:r>
              <a:rPr lang="en-US" sz="2400" i="1" dirty="0" err="1" smtClean="0"/>
              <a:t>adsorbate</a:t>
            </a:r>
            <a:r>
              <a:rPr lang="en-US" sz="2400" i="1" dirty="0" smtClean="0"/>
              <a:t> in solution</a:t>
            </a:r>
          </a:p>
          <a:p>
            <a:r>
              <a:rPr lang="en-US" sz="2400" b="1" i="1" dirty="0" err="1" smtClean="0">
                <a:solidFill>
                  <a:srgbClr val="C75102"/>
                </a:solidFill>
              </a:rPr>
              <a:t>K,n</a:t>
            </a:r>
            <a:r>
              <a:rPr lang="en-US" sz="2400" i="1" dirty="0" smtClean="0"/>
              <a:t>- constants</a:t>
            </a:r>
            <a:endParaRPr lang="en-IN" sz="2400" i="1" dirty="0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87064" name="Picture 2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576511"/>
            <a:ext cx="1600200" cy="638175"/>
          </a:xfrm>
          <a:prstGeom prst="rect">
            <a:avLst/>
          </a:prstGeom>
          <a:noFill/>
        </p:spPr>
      </p:pic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87067" name="Picture 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576511"/>
            <a:ext cx="1562100" cy="638175"/>
          </a:xfrm>
          <a:prstGeom prst="rect">
            <a:avLst/>
          </a:prstGeom>
          <a:noFill/>
        </p:spPr>
      </p:pic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85728"/>
            <a:ext cx="7239000" cy="914400"/>
          </a:xfrm>
        </p:spPr>
        <p:txBody>
          <a:bodyPr/>
          <a:lstStyle/>
          <a:p>
            <a:r>
              <a:rPr lang="en-US" sz="4800" dirty="0" smtClean="0">
                <a:latin typeface="Berlin Sans FB" pitchFamily="34" charset="0"/>
              </a:rPr>
              <a:t>Langmuir Isotherm</a:t>
            </a:r>
            <a:endParaRPr lang="en-IN" sz="4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142984"/>
            <a:ext cx="7339034" cy="4724400"/>
          </a:xfrm>
        </p:spPr>
        <p:txBody>
          <a:bodyPr/>
          <a:lstStyle/>
          <a:p>
            <a:r>
              <a:rPr lang="en-US" dirty="0" smtClean="0"/>
              <a:t>Irving Langmuir (1916)</a:t>
            </a:r>
          </a:p>
          <a:p>
            <a:r>
              <a:rPr lang="en-US" dirty="0" smtClean="0"/>
              <a:t>Assumptions:</a:t>
            </a:r>
            <a:endParaRPr lang="en-IN" dirty="0" smtClean="0"/>
          </a:p>
          <a:p>
            <a:pPr>
              <a:buNone/>
            </a:pPr>
            <a:r>
              <a:rPr lang="en-US" sz="2800" i="1" dirty="0" smtClean="0">
                <a:solidFill>
                  <a:srgbClr val="C75102"/>
                </a:solidFill>
              </a:rPr>
              <a:t>Uniformity of sites			Non interaction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C75102"/>
                </a:solidFill>
              </a:rPr>
              <a:t>Common Mechanism		Monolayer</a:t>
            </a:r>
            <a:r>
              <a:rPr lang="en-US" sz="2800" i="1" dirty="0">
                <a:solidFill>
                  <a:srgbClr val="C75102"/>
                </a:solidFill>
              </a:rPr>
              <a:t> </a:t>
            </a:r>
            <a:r>
              <a:rPr lang="en-US" sz="2800" i="1" dirty="0" smtClean="0">
                <a:solidFill>
                  <a:srgbClr val="C75102"/>
                </a:solidFill>
              </a:rPr>
              <a:t> only</a:t>
            </a:r>
            <a:endParaRPr lang="en-US" i="1" dirty="0" smtClean="0">
              <a:solidFill>
                <a:srgbClr val="C75102"/>
              </a:solidFill>
            </a:endParaRPr>
          </a:p>
          <a:p>
            <a:r>
              <a:rPr lang="en-US" dirty="0" smtClean="0"/>
              <a:t>Semi-Empirical Formula: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F282-B897-439C-8973-474E29CB7F86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000504"/>
            <a:ext cx="3500462" cy="276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357818" y="4396941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75102"/>
                </a:solidFill>
              </a:rPr>
              <a:t>Q</a:t>
            </a:r>
            <a:r>
              <a:rPr lang="en-US" sz="2000" i="1" dirty="0" smtClean="0"/>
              <a:t>- Mass of </a:t>
            </a:r>
            <a:r>
              <a:rPr lang="en-US" sz="2000" i="1" dirty="0" err="1" smtClean="0"/>
              <a:t>adsorbate</a:t>
            </a:r>
            <a:r>
              <a:rPr lang="en-US" sz="2000" i="1" dirty="0" smtClean="0"/>
              <a:t> / mass of adsorbent</a:t>
            </a:r>
          </a:p>
          <a:p>
            <a:r>
              <a:rPr lang="en-US" sz="2000" b="1" i="1" dirty="0" err="1" smtClean="0">
                <a:solidFill>
                  <a:srgbClr val="C75102"/>
                </a:solidFill>
              </a:rPr>
              <a:t>Q</a:t>
            </a:r>
            <a:r>
              <a:rPr lang="en-US" sz="1400" b="1" dirty="0" err="1">
                <a:solidFill>
                  <a:srgbClr val="C75102"/>
                </a:solidFill>
              </a:rPr>
              <a:t>max</a:t>
            </a:r>
            <a:r>
              <a:rPr lang="en-US" sz="2000" i="1" dirty="0" smtClean="0"/>
              <a:t>- Maximum Q to form a mono-layer</a:t>
            </a:r>
          </a:p>
          <a:p>
            <a:r>
              <a:rPr lang="en-US" sz="2000" b="1" i="1" dirty="0" smtClean="0">
                <a:solidFill>
                  <a:srgbClr val="C75102"/>
                </a:solidFill>
              </a:rPr>
              <a:t>c</a:t>
            </a:r>
            <a:r>
              <a:rPr lang="en-US" sz="2000" i="1" dirty="0" smtClean="0"/>
              <a:t>- equilibrium con. of </a:t>
            </a:r>
            <a:r>
              <a:rPr lang="en-US" sz="2000" i="1" dirty="0" err="1" smtClean="0"/>
              <a:t>adsorbate</a:t>
            </a:r>
            <a:r>
              <a:rPr lang="en-US" sz="2000" i="1" dirty="0" smtClean="0"/>
              <a:t> in solution</a:t>
            </a:r>
          </a:p>
          <a:p>
            <a:r>
              <a:rPr lang="en-US" sz="2000" b="1" i="1" dirty="0" smtClean="0">
                <a:solidFill>
                  <a:srgbClr val="C75102"/>
                </a:solidFill>
              </a:rPr>
              <a:t>K</a:t>
            </a:r>
            <a:r>
              <a:rPr lang="en-US" sz="2000" i="1" dirty="0">
                <a:solidFill>
                  <a:srgbClr val="FFFF00"/>
                </a:solidFill>
              </a:rPr>
              <a:t> </a:t>
            </a:r>
            <a:r>
              <a:rPr lang="en-US" sz="2000" i="1" dirty="0" smtClean="0"/>
              <a:t>- constant</a:t>
            </a:r>
            <a:endParaRPr lang="en-IN" sz="2000" i="1" dirty="0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890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357562"/>
            <a:ext cx="1895475" cy="809625"/>
          </a:xfrm>
          <a:prstGeom prst="rect">
            <a:avLst/>
          </a:prstGeom>
          <a:noFill/>
        </p:spPr>
      </p:pic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TP001072120</AuthoringAssetId>
    <AssetId xmlns="145c5697-5eb5-440b-b2f1-a8273fb59250">TS001072120</AssetId>
  </documentManagement>
</p:properties>
</file>

<file path=customXml/itemProps1.xml><?xml version="1.0" encoding="utf-8"?>
<ds:datastoreItem xmlns:ds="http://schemas.openxmlformats.org/officeDocument/2006/customXml" ds:itemID="{1EC8E7EC-7559-4782-85AF-FE6A39EB8DE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E2DD24A-6C63-4A5B-B954-FD85E4FA2A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1C974-4483-4F55-A9AF-ECBDFC3B3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65C39D3-80AB-4835-8114-F824AB3A417B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1444</TotalTime>
  <Words>312</Words>
  <Application>Microsoft PowerPoint</Application>
  <PresentationFormat>On-screen Show (4:3)</PresentationFormat>
  <Paragraphs>100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ADSORPTION</vt:lpstr>
      <vt:lpstr>Content</vt:lpstr>
      <vt:lpstr>What is Adsorption?</vt:lpstr>
      <vt:lpstr>Absorption vs. Adsorption </vt:lpstr>
      <vt:lpstr>Why does Adsorption occur ?</vt:lpstr>
      <vt:lpstr>Types of Adsorption</vt:lpstr>
      <vt:lpstr>Adsorption Isotherms</vt:lpstr>
      <vt:lpstr>Slide 8</vt:lpstr>
      <vt:lpstr>Langmuir Isotherm</vt:lpstr>
      <vt:lpstr>Slide 10</vt:lpstr>
      <vt:lpstr>Applications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ADSORPTION</dc:title>
  <dc:creator>dell</dc:creator>
  <cp:lastModifiedBy>dell</cp:lastModifiedBy>
  <cp:revision>13</cp:revision>
  <cp:lastPrinted>1601-01-01T00:00:00Z</cp:lastPrinted>
  <dcterms:created xsi:type="dcterms:W3CDTF">2012-10-11T05:05:30Z</dcterms:created>
  <dcterms:modified xsi:type="dcterms:W3CDTF">2012-10-22T00:47:54Z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Markets">
    <vt:lpwstr/>
  </property>
  <property fmtid="{D5CDD505-2E9C-101B-9397-08002B2CF9AE}" pid="4" name="AssetType">
    <vt:lpwstr>TP</vt:lpwstr>
  </property>
  <property fmtid="{D5CDD505-2E9C-101B-9397-08002B2CF9AE}" pid="5" name="BugNumber">
    <vt:lpwstr>460420L</vt:lpwstr>
  </property>
  <property fmtid="{D5CDD505-2E9C-101B-9397-08002B2CF9AE}" pid="6" name="TPInstallLocation">
    <vt:lpwstr>{Document Themes}</vt:lpwstr>
  </property>
  <property fmtid="{D5CDD505-2E9C-101B-9397-08002B2CF9AE}" pid="7" name="PrimaryImageGen">
    <vt:lpwstr>1</vt:lpwstr>
  </property>
  <property fmtid="{D5CDD505-2E9C-101B-9397-08002B2CF9AE}" pid="8" name="display_urn:schemas-microsoft-com:office:office#APAuthor">
    <vt:lpwstr>REDMOND\cynvey</vt:lpwstr>
  </property>
  <property fmtid="{D5CDD505-2E9C-101B-9397-08002B2CF9AE}" pid="9" name="APAuthor">
    <vt:lpwstr>191</vt:lpwstr>
  </property>
  <property fmtid="{D5CDD505-2E9C-101B-9397-08002B2CF9AE}" pid="10" name="Milestone">
    <vt:lpwstr>Continuous</vt:lpwstr>
  </property>
  <property fmtid="{D5CDD505-2E9C-101B-9397-08002B2CF9AE}" pid="11" name="TPAppVersion">
    <vt:lpwstr>11</vt:lpwstr>
  </property>
  <property fmtid="{D5CDD505-2E9C-101B-9397-08002B2CF9AE}" pid="12" name="TPCommandLine">
    <vt:lpwstr>{PP} {FilePath}</vt:lpwstr>
  </property>
  <property fmtid="{D5CDD505-2E9C-101B-9397-08002B2CF9AE}" pid="13" name="AssetId">
    <vt:lpwstr>TS001072120</vt:lpwstr>
  </property>
  <property fmtid="{D5CDD505-2E9C-101B-9397-08002B2CF9AE}" pid="14" name="IsSearchable">
    <vt:lpwstr>0</vt:lpwstr>
  </property>
  <property fmtid="{D5CDD505-2E9C-101B-9397-08002B2CF9AE}" pid="15" name="NumericId">
    <vt:lpwstr>-1.00000000000000</vt:lpwstr>
  </property>
  <property fmtid="{D5CDD505-2E9C-101B-9397-08002B2CF9AE}" pid="16" name="PublishTargets">
    <vt:lpwstr>OfficeOnline</vt:lpwstr>
  </property>
  <property fmtid="{D5CDD505-2E9C-101B-9397-08002B2CF9AE}" pid="17" name="TPLaunchHelpLinkType">
    <vt:lpwstr>Template</vt:lpwstr>
  </property>
  <property fmtid="{D5CDD505-2E9C-101B-9397-08002B2CF9AE}" pid="18" name="TPFriendlyName">
    <vt:lpwstr>Blue and green balls design template</vt:lpwstr>
  </property>
  <property fmtid="{D5CDD505-2E9C-101B-9397-08002B2CF9AE}" pid="19" name="display_urn:schemas-microsoft-com:office:office#APEditor">
    <vt:lpwstr>REDMOND\v-luannv</vt:lpwstr>
  </property>
  <property fmtid="{D5CDD505-2E9C-101B-9397-08002B2CF9AE}" pid="20" name="APEditor">
    <vt:lpwstr>92</vt:lpwstr>
  </property>
  <property fmtid="{D5CDD505-2E9C-101B-9397-08002B2CF9AE}" pid="21" name="Provider">
    <vt:lpwstr>EY006220130</vt:lpwstr>
  </property>
  <property fmtid="{D5CDD505-2E9C-101B-9397-08002B2CF9AE}" pid="22" name="SourceTitle">
    <vt:lpwstr>Blue and green balls design template</vt:lpwstr>
  </property>
  <property fmtid="{D5CDD505-2E9C-101B-9397-08002B2CF9AE}" pid="23" name="TPApplication">
    <vt:lpwstr>PowerPoint</vt:lpwstr>
  </property>
  <property fmtid="{D5CDD505-2E9C-101B-9397-08002B2CF9AE}" pid="24" name="TPLaunchHelpLink">
    <vt:lpwstr/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182;#Office XP;#184;#Office 2000;#66;#PowerPoint - Design Templt 2003;#65;#Microsoft Office PowerPoint 2007;#79;#Template 12;#64;#PowerPoint 2003;#67;#PowerPoint - Design Templt 12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429034L. June 2003 retrofit</vt:lpwstr>
  </property>
  <property fmtid="{D5CDD505-2E9C-101B-9397-08002B2CF9AE}" pid="34" name="PublishStatusLookup">
    <vt:lpwstr>256700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TP001072120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