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78" r:id="rId9"/>
    <p:sldId id="277" r:id="rId10"/>
    <p:sldId id="270" r:id="rId11"/>
    <p:sldId id="271" r:id="rId12"/>
    <p:sldId id="272" r:id="rId13"/>
    <p:sldId id="273" r:id="rId14"/>
    <p:sldId id="260" r:id="rId15"/>
    <p:sldId id="261" r:id="rId16"/>
    <p:sldId id="262" r:id="rId17"/>
    <p:sldId id="274" r:id="rId18"/>
    <p:sldId id="264" r:id="rId19"/>
    <p:sldId id="279" r:id="rId20"/>
    <p:sldId id="265" r:id="rId21"/>
    <p:sldId id="276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668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3657600"/>
            <a:ext cx="9144000" cy="762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028825"/>
            <a:ext cx="9144000" cy="762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590800"/>
            <a:ext cx="78486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FRICTION – LAWS – GENESIS - MECHANISMS</a:t>
            </a:r>
            <a:endParaRPr lang="en-US" sz="2400" b="1" u="sng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609600"/>
            <a:ext cx="61722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ME 225 ; PRINCIPLES OF TRIBOLOGY</a:t>
            </a:r>
            <a:endParaRPr lang="en-US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152400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PRESENTATION ON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4724400"/>
            <a:ext cx="472440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SIDDAPPAJI .B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1828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7704138" cy="317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724400"/>
            <a:ext cx="15144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04800"/>
            <a:ext cx="9144000" cy="762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5486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c/s area of groove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hape 10"/>
          <p:cNvCxnSpPr>
            <a:stCxn id="9" idx="1"/>
          </p:cNvCxnSpPr>
          <p:nvPr/>
        </p:nvCxnSpPr>
        <p:spPr>
          <a:xfrm rot="10800000" flipH="1">
            <a:off x="1524000" y="5181600"/>
            <a:ext cx="76200" cy="489466"/>
          </a:xfrm>
          <a:prstGeom prst="bentConnector4">
            <a:avLst>
              <a:gd name="adj1" fmla="val -300000"/>
              <a:gd name="adj2" fmla="val 6886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67000" y="48122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pressure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Elbow Connector 13"/>
          <p:cNvCxnSpPr/>
          <p:nvPr/>
        </p:nvCxnSpPr>
        <p:spPr>
          <a:xfrm rot="10800000" flipV="1">
            <a:off x="2362200" y="4953000"/>
            <a:ext cx="609600" cy="1524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71800" y="609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Width of groove</a:t>
            </a:r>
            <a:endParaRPr lang="en-US" dirty="0"/>
          </a:p>
        </p:txBody>
      </p:sp>
      <p:cxnSp>
        <p:nvCxnSpPr>
          <p:cNvPr id="17" name="Elbow Connector 16"/>
          <p:cNvCxnSpPr/>
          <p:nvPr/>
        </p:nvCxnSpPr>
        <p:spPr>
          <a:xfrm rot="5400000">
            <a:off x="3810000" y="914400"/>
            <a:ext cx="304800" cy="304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9600" y="32120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Slope of the asperity</a:t>
            </a:r>
            <a:endParaRPr lang="en-US" dirty="0"/>
          </a:p>
        </p:txBody>
      </p:sp>
      <p:cxnSp>
        <p:nvCxnSpPr>
          <p:cNvPr id="20" name="Elbow Connector 19"/>
          <p:cNvCxnSpPr/>
          <p:nvPr/>
        </p:nvCxnSpPr>
        <p:spPr>
          <a:xfrm flipV="1">
            <a:off x="838200" y="2971800"/>
            <a:ext cx="533400" cy="304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0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Deformation continued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4800"/>
            <a:ext cx="18669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828800"/>
            <a:ext cx="49244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676650"/>
            <a:ext cx="45529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04800"/>
            <a:ext cx="9144000" cy="762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533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 cone asperity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22976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 spherical asperity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533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 cone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3135868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 Load and  penetration Hardness related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Deformation continued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7818437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352800"/>
            <a:ext cx="25050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762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Deformation continued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57200"/>
            <a:ext cx="6248400" cy="61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04800"/>
            <a:ext cx="9144000" cy="762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Deformation continued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762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  <p:sp>
        <p:nvSpPr>
          <p:cNvPr id="7" name="Rectangle 7" descr="Newsprint"/>
          <p:cNvSpPr>
            <a:spLocks noChangeArrowheads="1"/>
          </p:cNvSpPr>
          <p:nvPr/>
        </p:nvSpPr>
        <p:spPr bwMode="auto">
          <a:xfrm>
            <a:off x="1447800" y="3505200"/>
            <a:ext cx="6019800" cy="685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429000" y="2209800"/>
            <a:ext cx="2209800" cy="12954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4572000" y="1828800"/>
            <a:ext cx="0" cy="914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4495800" y="2743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4572000" y="2895600"/>
            <a:ext cx="0" cy="914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rot="16200000">
            <a:off x="2894806" y="2286794"/>
            <a:ext cx="1588" cy="914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rot="5400000" flipH="1">
            <a:off x="6247606" y="2896394"/>
            <a:ext cx="1588" cy="914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724400" y="1524000"/>
            <a:ext cx="1066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/>
              <a:t>Normal Force F</a:t>
            </a:r>
            <a:r>
              <a:rPr lang="en-US" sz="1600" b="1" baseline="-25000" dirty="0"/>
              <a:t>N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943600" y="2743200"/>
            <a:ext cx="1143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Friction Force f</a:t>
            </a:r>
            <a:r>
              <a:rPr lang="en-US" sz="1600" b="1" baseline="-25000"/>
              <a:t>f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286000" y="2133600"/>
            <a:ext cx="914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Applied Force F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549650" y="3546475"/>
            <a:ext cx="10668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Gravity Force F</a:t>
            </a:r>
            <a:r>
              <a:rPr lang="en-US" sz="1600" b="1" baseline="-25000"/>
              <a:t>g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1828800" y="4572000"/>
            <a:ext cx="990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/>
              <a:t>F</a:t>
            </a:r>
            <a:r>
              <a:rPr lang="en-US" sz="1600" b="1" baseline="-25000" dirty="0" err="1"/>
              <a:t>g</a:t>
            </a:r>
            <a:r>
              <a:rPr lang="en-US" sz="1600" b="1" dirty="0"/>
              <a:t> = mg 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1828800" y="5029200"/>
            <a:ext cx="91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600" b="1"/>
              <a:t>F</a:t>
            </a:r>
            <a:r>
              <a:rPr lang="en-US" sz="1600" b="1" baseline="-25000"/>
              <a:t>N </a:t>
            </a:r>
            <a:r>
              <a:rPr lang="en-US" sz="1600" b="1"/>
              <a:t>= F</a:t>
            </a:r>
            <a:r>
              <a:rPr lang="en-US" sz="1600" b="1" baseline="-25000"/>
              <a:t>g</a:t>
            </a:r>
            <a:endParaRPr lang="en-US" sz="1600" b="1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5486400"/>
            <a:ext cx="1524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600" b="1" dirty="0"/>
              <a:t>f</a:t>
            </a:r>
            <a:r>
              <a:rPr lang="en-US" sz="1600" b="1" baseline="-25000" dirty="0"/>
              <a:t>f</a:t>
            </a:r>
            <a:r>
              <a:rPr lang="en-US" sz="1600" b="1" dirty="0"/>
              <a:t> = </a:t>
            </a:r>
            <a:r>
              <a:rPr lang="en-US" sz="1600" b="1" dirty="0">
                <a:sym typeface="Symbol" pitchFamily="18" charset="2"/>
              </a:rPr>
              <a:t>F</a:t>
            </a:r>
          </a:p>
        </p:txBody>
      </p:sp>
      <p:sp>
        <p:nvSpPr>
          <p:cNvPr id="21" name="Rectangle 5"/>
          <p:cNvSpPr txBox="1">
            <a:spLocks noChangeArrowheads="1"/>
          </p:cNvSpPr>
          <p:nvPr/>
        </p:nvSpPr>
        <p:spPr>
          <a:xfrm>
            <a:off x="457200" y="457199"/>
            <a:ext cx="4267200" cy="685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FREE BODY DIAGRAM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3276600" cy="9144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 eaLnBrk="1" hangingPunct="1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STATIC FRICTION</a:t>
            </a:r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ph sz="half" idx="4294967295"/>
          </p:nvPr>
        </p:nvGraphicFramePr>
        <p:xfrm>
          <a:off x="762000" y="4038600"/>
          <a:ext cx="6858000" cy="1489075"/>
        </p:xfrm>
        <a:graphic>
          <a:graphicData uri="http://schemas.openxmlformats.org/presentationml/2006/ole">
            <p:oleObj spid="_x0000_s1026" name="Equation" r:id="rId3" imgW="2108160" imgH="457200" progId="Equation.3">
              <p:embed/>
            </p:oleObj>
          </a:graphicData>
        </a:graphic>
      </p:graphicFrame>
      <p:sp>
        <p:nvSpPr>
          <p:cNvPr id="6" name="Rectangle 16" descr="Newsprint"/>
          <p:cNvSpPr>
            <a:spLocks noChangeArrowheads="1"/>
          </p:cNvSpPr>
          <p:nvPr/>
        </p:nvSpPr>
        <p:spPr bwMode="auto">
          <a:xfrm>
            <a:off x="4818063" y="3862388"/>
            <a:ext cx="4114800" cy="43021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6172200" y="3048000"/>
            <a:ext cx="1511300" cy="814388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 flipV="1">
            <a:off x="6953250" y="2808288"/>
            <a:ext cx="0" cy="5746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Oval 19"/>
          <p:cNvSpPr>
            <a:spLocks noChangeArrowheads="1"/>
          </p:cNvSpPr>
          <p:nvPr/>
        </p:nvSpPr>
        <p:spPr bwMode="auto">
          <a:xfrm>
            <a:off x="6900863" y="3382963"/>
            <a:ext cx="104775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0"/>
          <p:cNvSpPr>
            <a:spLocks noChangeShapeType="1"/>
          </p:cNvSpPr>
          <p:nvPr/>
        </p:nvSpPr>
        <p:spPr bwMode="auto">
          <a:xfrm>
            <a:off x="6953250" y="3478213"/>
            <a:ext cx="0" cy="5746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 rot="16200000">
            <a:off x="5807869" y="3071019"/>
            <a:ext cx="0" cy="62388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22"/>
          <p:cNvSpPr>
            <a:spLocks noChangeShapeType="1"/>
          </p:cNvSpPr>
          <p:nvPr/>
        </p:nvSpPr>
        <p:spPr bwMode="auto">
          <a:xfrm rot="5400000" flipH="1">
            <a:off x="8098632" y="3453606"/>
            <a:ext cx="1588" cy="6254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7058025" y="2590800"/>
            <a:ext cx="333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F</a:t>
            </a:r>
            <a:r>
              <a:rPr lang="en-US" sz="1600" b="1" baseline="-25000"/>
              <a:t>N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8077200" y="3429000"/>
            <a:ext cx="211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f</a:t>
            </a:r>
            <a:r>
              <a:rPr lang="en-US" sz="1600" b="1" baseline="-25000"/>
              <a:t>s</a:t>
            </a: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5638800" y="3048000"/>
            <a:ext cx="211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F</a:t>
            </a: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6553200" y="3962400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F</a:t>
            </a:r>
            <a:r>
              <a:rPr lang="en-US" sz="1600" b="1" baseline="-25000"/>
              <a:t>g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762000" y="1752600"/>
            <a:ext cx="3733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latin typeface="Arial" charset="0"/>
              </a:rPr>
              <a:t>The Force of Static Friction keeps a stationary object at rest!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304800"/>
            <a:ext cx="9144000" cy="762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3276600" cy="109378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 eaLnBrk="1" hangingPunct="1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KINETIC FRICTION</a:t>
            </a:r>
          </a:p>
        </p:txBody>
      </p:sp>
      <p:graphicFrame>
        <p:nvGraphicFramePr>
          <p:cNvPr id="5" name="Content Placeholder 4"/>
          <p:cNvGraphicFramePr>
            <a:graphicFrameLocks noChangeAspect="1"/>
          </p:cNvGraphicFramePr>
          <p:nvPr>
            <p:ph sz="half" idx="4294967295"/>
          </p:nvPr>
        </p:nvGraphicFramePr>
        <p:xfrm>
          <a:off x="990600" y="4419600"/>
          <a:ext cx="6858000" cy="1435100"/>
        </p:xfrm>
        <a:graphic>
          <a:graphicData uri="http://schemas.openxmlformats.org/presentationml/2006/ole">
            <p:oleObj spid="_x0000_s2050" name="Equation" r:id="rId3" imgW="2184120" imgH="457200" progId="Equation.3">
              <p:embed/>
            </p:oleObj>
          </a:graphicData>
        </a:graphic>
      </p:graphicFrame>
      <p:sp>
        <p:nvSpPr>
          <p:cNvPr id="6" name="Rectangle 5" descr="Newsprint"/>
          <p:cNvSpPr>
            <a:spLocks noChangeArrowheads="1"/>
          </p:cNvSpPr>
          <p:nvPr/>
        </p:nvSpPr>
        <p:spPr bwMode="auto">
          <a:xfrm>
            <a:off x="4495800" y="3657600"/>
            <a:ext cx="4114800" cy="4302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849938" y="2843213"/>
            <a:ext cx="1511300" cy="81438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6630988" y="2603500"/>
            <a:ext cx="0" cy="5746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578600" y="3178175"/>
            <a:ext cx="104775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6630988" y="3273425"/>
            <a:ext cx="0" cy="5746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rot="16200000">
            <a:off x="7695407" y="2866231"/>
            <a:ext cx="0" cy="62388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rot="5400000" flipH="1">
            <a:off x="5490369" y="3248819"/>
            <a:ext cx="1587" cy="62547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735763" y="2386013"/>
            <a:ext cx="3333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F</a:t>
            </a:r>
            <a:r>
              <a:rPr lang="en-US" sz="1600" b="1" baseline="-25000"/>
              <a:t>N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468938" y="3224213"/>
            <a:ext cx="211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f</a:t>
            </a:r>
            <a:r>
              <a:rPr lang="en-US" sz="1600" b="1" baseline="-25000"/>
              <a:t>k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7526338" y="2843213"/>
            <a:ext cx="211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F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230938" y="3757613"/>
            <a:ext cx="30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F</a:t>
            </a:r>
            <a:r>
              <a:rPr lang="en-US" sz="1600" b="1" baseline="-25000"/>
              <a:t>g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533400" y="1752600"/>
            <a:ext cx="3810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Arial" charset="0"/>
              </a:rPr>
              <a:t>Once the Force of Static Friction is overcome, the Force of Kinetic Friction is what slows down a moving object!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7315200" y="21336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66FF33"/>
                </a:solidFill>
              </a:rPr>
              <a:t>Motion</a:t>
            </a: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rot="16200000">
            <a:off x="7962900" y="2019300"/>
            <a:ext cx="0" cy="1143000"/>
          </a:xfrm>
          <a:prstGeom prst="line">
            <a:avLst/>
          </a:prstGeom>
          <a:noFill/>
          <a:ln w="76200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304800"/>
            <a:ext cx="9144000" cy="762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3" y="942975"/>
            <a:ext cx="8675687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04800"/>
            <a:ext cx="9144000" cy="762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609600"/>
            <a:ext cx="42672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STICK-SLIP EFFECTS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848600" cy="762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sz="2400" b="1" dirty="0" smtClean="0"/>
              <a:t>STATIC &amp; KINETIC FRICTION COEFFICIENTS</a:t>
            </a:r>
          </a:p>
        </p:txBody>
      </p:sp>
      <p:graphicFrame>
        <p:nvGraphicFramePr>
          <p:cNvPr id="5" name="Group 329"/>
          <p:cNvGraphicFramePr>
            <a:graphicFrameLocks/>
          </p:cNvGraphicFramePr>
          <p:nvPr/>
        </p:nvGraphicFramePr>
        <p:xfrm>
          <a:off x="533400" y="1524000"/>
          <a:ext cx="8229600" cy="4633914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Material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Coefficient of Static Friction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Coefficient of Kinetic Friction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</a:t>
                      </a:r>
                      <a:r>
                        <a:rPr kumimoji="0" lang="en-US" sz="2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Rubber on Glass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Rubber on Concrete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Steel on Steel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Wood on Wood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 – 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Metal on Metal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Ice on 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Synovial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Joints in Humans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304800"/>
            <a:ext cx="9144000" cy="762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514600"/>
            <a:ext cx="5943600" cy="685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r>
              <a:rPr lang="en-US" dirty="0" smtClean="0"/>
              <a:t>THANK YOU VERY MUCH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04800"/>
            <a:ext cx="9144000" cy="762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457200"/>
            <a:ext cx="4191000" cy="9445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FRICTION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 force that resists the relative motion or tendency to such motion of two bodies in contact. 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Friction always works in the direction opposite from the direction the object is moving, or trying to move. 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Friction always slows a moving object down. 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Friction also produces heat. 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Keep frictional forces as small as possible.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762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ctGrph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295400"/>
            <a:ext cx="7701058" cy="4648200"/>
          </a:xfr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762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31" y="1600200"/>
            <a:ext cx="77153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762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762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189794" y="3041650"/>
            <a:ext cx="22145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046919" y="3041650"/>
            <a:ext cx="2286000" cy="217488"/>
            <a:chOff x="1536" y="1584"/>
            <a:chExt cx="1248" cy="144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 flipH="1">
              <a:off x="1536" y="1584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H="1">
              <a:off x="1766" y="1584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 flipH="1">
              <a:off x="1996" y="1584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 flipH="1">
              <a:off x="2227" y="1584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2457" y="1584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H="1">
              <a:off x="2688" y="1584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Line 15"/>
          <p:cNvSpPr>
            <a:spLocks noChangeShapeType="1"/>
          </p:cNvSpPr>
          <p:nvPr/>
        </p:nvSpPr>
        <p:spPr bwMode="auto">
          <a:xfrm flipH="1">
            <a:off x="3047169" y="2735263"/>
            <a:ext cx="928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658106" y="2425700"/>
            <a:ext cx="1214438" cy="579438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algn="ctr" defTabSz="865188"/>
            <a:r>
              <a:rPr lang="en-US" sz="2300">
                <a:latin typeface="Times New Roman" pitchFamily="18" charset="0"/>
              </a:rPr>
              <a:t>m</a:t>
            </a: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1904169" y="3041650"/>
            <a:ext cx="0" cy="581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flipV="1">
            <a:off x="2583619" y="3028950"/>
            <a:ext cx="0" cy="579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604131" y="3589338"/>
            <a:ext cx="53657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493" tIns="43247" rIns="86493" bIns="43247">
            <a:spAutoFit/>
          </a:bodyPr>
          <a:lstStyle/>
          <a:p>
            <a:pPr defTabSz="865188"/>
            <a:r>
              <a:rPr lang="en-US" sz="2300">
                <a:latin typeface="Times New Roman" pitchFamily="18" charset="0"/>
              </a:rPr>
              <a:t>mg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2567744" y="3589338"/>
            <a:ext cx="4841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493" tIns="43247" rIns="86493" bIns="43247">
            <a:spAutoFit/>
          </a:bodyPr>
          <a:lstStyle/>
          <a:p>
            <a:pPr defTabSz="865188"/>
            <a:r>
              <a:rPr lang="en-US" sz="2300" i="1">
                <a:latin typeface="Times New Roman" pitchFamily="18" charset="0"/>
              </a:rPr>
              <a:t>F</a:t>
            </a:r>
            <a:r>
              <a:rPr lang="en-US" sz="2300" baseline="-25000">
                <a:latin typeface="Times New Roman" pitchFamily="18" charset="0"/>
              </a:rPr>
              <a:t>N</a:t>
            </a:r>
            <a:endParaRPr lang="en-US" sz="2300">
              <a:latin typeface="Times New Roman" pitchFamily="18" charset="0"/>
            </a:endParaRPr>
          </a:p>
        </p:txBody>
      </p:sp>
      <p:sp>
        <p:nvSpPr>
          <p:cNvPr id="18" name="Line 22"/>
          <p:cNvSpPr>
            <a:spLocks noChangeShapeType="1"/>
          </p:cNvSpPr>
          <p:nvPr/>
        </p:nvSpPr>
        <p:spPr bwMode="auto">
          <a:xfrm>
            <a:off x="2001006" y="2209800"/>
            <a:ext cx="571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2588381" y="1979613"/>
            <a:ext cx="3159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493" tIns="43247" rIns="86493" bIns="43247">
            <a:spAutoFit/>
          </a:bodyPr>
          <a:lstStyle/>
          <a:p>
            <a:pPr defTabSz="865188"/>
            <a:r>
              <a:rPr lang="en-US" sz="2300">
                <a:latin typeface="Times New Roman" pitchFamily="18" charset="0"/>
              </a:rPr>
              <a:t>v</a:t>
            </a: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>
            <a:off x="1456494" y="4203700"/>
            <a:ext cx="1514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493" tIns="43247" rIns="86493" bIns="43247">
            <a:spAutoFit/>
          </a:bodyPr>
          <a:lstStyle/>
          <a:p>
            <a:pPr defTabSz="865188"/>
            <a:r>
              <a:rPr lang="en-US" sz="2600" i="1" dirty="0">
                <a:latin typeface="Times New Roman" pitchFamily="18" charset="0"/>
              </a:rPr>
              <a:t>F</a:t>
            </a:r>
            <a:r>
              <a:rPr lang="en-US" sz="2600" i="1" baseline="-25000" dirty="0">
                <a:latin typeface="Times New Roman" pitchFamily="18" charset="0"/>
              </a:rPr>
              <a:t>f</a:t>
            </a:r>
            <a:r>
              <a:rPr lang="en-US" sz="2600" i="1" dirty="0">
                <a:latin typeface="Times New Roman" pitchFamily="18" charset="0"/>
              </a:rPr>
              <a:t> = </a:t>
            </a:r>
            <a:r>
              <a:rPr lang="en-US" sz="2600" i="1" dirty="0">
                <a:latin typeface="Times New Roman" pitchFamily="18" charset="0"/>
                <a:sym typeface="Symbol" pitchFamily="18" charset="2"/>
              </a:rPr>
              <a:t> F</a:t>
            </a:r>
            <a:r>
              <a:rPr lang="en-US" sz="2600" baseline="-25000" dirty="0">
                <a:latin typeface="Times New Roman" pitchFamily="18" charset="0"/>
                <a:sym typeface="Symbol" pitchFamily="18" charset="2"/>
              </a:rPr>
              <a:t>N</a:t>
            </a:r>
            <a:endParaRPr lang="en-US" sz="2600" dirty="0">
              <a:latin typeface="Times New Roman" pitchFamily="18" charset="0"/>
            </a:endParaRPr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1175506" y="4716463"/>
            <a:ext cx="207645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493" tIns="43247" rIns="86493" bIns="43247">
            <a:spAutoFit/>
          </a:bodyPr>
          <a:lstStyle/>
          <a:p>
            <a:pPr defTabSz="865188"/>
            <a:r>
              <a:rPr lang="en-US" sz="2300">
                <a:latin typeface="Times New Roman" pitchFamily="18" charset="0"/>
              </a:rPr>
              <a:t>Amontons, 1699</a:t>
            </a:r>
          </a:p>
        </p:txBody>
      </p:sp>
      <p:sp>
        <p:nvSpPr>
          <p:cNvPr id="22" name="Text Box 40"/>
          <p:cNvSpPr txBox="1">
            <a:spLocks noChangeArrowheads="1"/>
          </p:cNvSpPr>
          <p:nvPr/>
        </p:nvSpPr>
        <p:spPr bwMode="auto">
          <a:xfrm>
            <a:off x="4033006" y="2487613"/>
            <a:ext cx="4381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493" tIns="43247" rIns="86493" bIns="43247">
            <a:spAutoFit/>
          </a:bodyPr>
          <a:lstStyle/>
          <a:p>
            <a:pPr defTabSz="865188"/>
            <a:r>
              <a:rPr lang="en-US" sz="2600" i="1">
                <a:latin typeface="Times New Roman" pitchFamily="18" charset="0"/>
              </a:rPr>
              <a:t>F</a:t>
            </a:r>
            <a:r>
              <a:rPr lang="en-US" sz="2600" i="1" baseline="-25000">
                <a:latin typeface="Times New Roman" pitchFamily="18" charset="0"/>
              </a:rPr>
              <a:t>f</a:t>
            </a: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7339013" y="3043237"/>
            <a:ext cx="9286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>
            <a:off x="5389563" y="3425825"/>
            <a:ext cx="22145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26"/>
          <p:cNvGrpSpPr>
            <a:grpSpLocks/>
          </p:cNvGrpSpPr>
          <p:nvPr/>
        </p:nvGrpSpPr>
        <p:grpSpPr bwMode="auto">
          <a:xfrm>
            <a:off x="5246688" y="3425825"/>
            <a:ext cx="2286000" cy="217487"/>
            <a:chOff x="1536" y="1584"/>
            <a:chExt cx="1248" cy="144"/>
          </a:xfrm>
        </p:grpSpPr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H="1">
              <a:off x="1536" y="1584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H="1">
              <a:off x="1766" y="1584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H="1">
              <a:off x="1996" y="1584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H="1">
              <a:off x="2227" y="1584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 flipH="1">
              <a:off x="2457" y="1584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H="1">
              <a:off x="2688" y="1584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5857875" y="2808287"/>
            <a:ext cx="1214438" cy="581025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lIns="86493" tIns="43247" rIns="86493" bIns="43247" anchor="ctr"/>
          <a:lstStyle/>
          <a:p>
            <a:pPr algn="ctr" defTabSz="865188"/>
            <a:r>
              <a:rPr lang="en-US" sz="2300">
                <a:latin typeface="Times New Roman" pitchFamily="18" charset="0"/>
              </a:rPr>
              <a:t>m</a:t>
            </a:r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>
            <a:off x="6200775" y="2593975"/>
            <a:ext cx="571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6788150" y="2336800"/>
            <a:ext cx="3159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493" tIns="43247" rIns="86493" bIns="43247">
            <a:spAutoFit/>
          </a:bodyPr>
          <a:lstStyle/>
          <a:p>
            <a:pPr defTabSz="865188"/>
            <a:r>
              <a:rPr lang="en-US" sz="2300">
                <a:latin typeface="Times New Roman" pitchFamily="18" charset="0"/>
              </a:rPr>
              <a:t>v</a:t>
            </a:r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5605463" y="3927475"/>
            <a:ext cx="1514475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493" tIns="43247" rIns="86493" bIns="43247">
            <a:spAutoFit/>
          </a:bodyPr>
          <a:lstStyle/>
          <a:p>
            <a:pPr defTabSz="865188"/>
            <a:r>
              <a:rPr lang="en-US" sz="2600" i="1" dirty="0">
                <a:latin typeface="Times New Roman" pitchFamily="18" charset="0"/>
              </a:rPr>
              <a:t>F = ma</a:t>
            </a:r>
            <a:endParaRPr lang="en-US" sz="2600" dirty="0">
              <a:latin typeface="Times New Roman" pitchFamily="18" charset="0"/>
            </a:endParaRP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5467350" y="4441825"/>
            <a:ext cx="17907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493" tIns="43247" rIns="86493" bIns="43247">
            <a:spAutoFit/>
          </a:bodyPr>
          <a:lstStyle/>
          <a:p>
            <a:pPr defTabSz="865188"/>
            <a:r>
              <a:rPr lang="en-US" sz="2300">
                <a:latin typeface="Times New Roman" pitchFamily="18" charset="0"/>
              </a:rPr>
              <a:t>Newton, 1686</a:t>
            </a: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8355013" y="2824162"/>
            <a:ext cx="331787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6493" tIns="43247" rIns="86493" bIns="43247">
            <a:spAutoFit/>
          </a:bodyPr>
          <a:lstStyle/>
          <a:p>
            <a:pPr defTabSz="865188"/>
            <a:r>
              <a:rPr lang="en-US" sz="2300">
                <a:latin typeface="Times New Roman" pitchFamily="18" charset="0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33400"/>
            <a:ext cx="6400800" cy="8382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PLACES WHERE FRICTION IS GOOD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Prevents our shoes slipping on the pavement when we walk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Stops car tyres skidding on the road</a:t>
            </a:r>
          </a:p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 nail hammered into a piece of wood</a:t>
            </a:r>
          </a:p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Grip between nut and bolt</a:t>
            </a:r>
          </a:p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feet of table legs</a:t>
            </a:r>
          </a:p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Rock climbing holds</a:t>
            </a:r>
          </a:p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Brakes</a:t>
            </a:r>
          </a:p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Ice causes very little friction, hence it is easy to slip over on an icy day. good thing for ice skating and sledging.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762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533400"/>
            <a:ext cx="6324600" cy="838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PLACES WHERE FRICTION IS BAD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743200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Sometimes we want to reduce friction </a:t>
            </a:r>
          </a:p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 engines </a:t>
            </a:r>
          </a:p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 transmissions</a:t>
            </a:r>
          </a:p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On the bottoms of skis and snowboards (To a point)</a:t>
            </a:r>
          </a:p>
          <a:p>
            <a:pPr eaLnBrk="1" hangingPunct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When you are trying to move a box by pushing it along the floor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762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2"/>
          <p:cNvSpPr>
            <a:spLocks noChangeShapeType="1"/>
          </p:cNvSpPr>
          <p:nvPr/>
        </p:nvSpPr>
        <p:spPr bwMode="auto">
          <a:xfrm>
            <a:off x="5491162" y="2625725"/>
            <a:ext cx="236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" name="Group 3"/>
          <p:cNvGrpSpPr>
            <a:grpSpLocks/>
          </p:cNvGrpSpPr>
          <p:nvPr/>
        </p:nvGrpSpPr>
        <p:grpSpPr bwMode="auto">
          <a:xfrm>
            <a:off x="5338762" y="2625725"/>
            <a:ext cx="2438400" cy="228600"/>
            <a:chOff x="1536" y="1584"/>
            <a:chExt cx="1248" cy="144"/>
          </a:xfrm>
        </p:grpSpPr>
        <p:sp>
          <p:nvSpPr>
            <p:cNvPr id="29" name="Line 4"/>
            <p:cNvSpPr>
              <a:spLocks noChangeShapeType="1"/>
            </p:cNvSpPr>
            <p:nvPr/>
          </p:nvSpPr>
          <p:spPr bwMode="auto">
            <a:xfrm flipH="1">
              <a:off x="1536" y="1584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5"/>
            <p:cNvSpPr>
              <a:spLocks noChangeShapeType="1"/>
            </p:cNvSpPr>
            <p:nvPr/>
          </p:nvSpPr>
          <p:spPr bwMode="auto">
            <a:xfrm flipH="1">
              <a:off x="1766" y="1584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6"/>
            <p:cNvSpPr>
              <a:spLocks noChangeShapeType="1"/>
            </p:cNvSpPr>
            <p:nvPr/>
          </p:nvSpPr>
          <p:spPr bwMode="auto">
            <a:xfrm flipH="1">
              <a:off x="1996" y="1584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7"/>
            <p:cNvSpPr>
              <a:spLocks noChangeShapeType="1"/>
            </p:cNvSpPr>
            <p:nvPr/>
          </p:nvSpPr>
          <p:spPr bwMode="auto">
            <a:xfrm flipH="1">
              <a:off x="2227" y="1584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8"/>
            <p:cNvSpPr>
              <a:spLocks noChangeShapeType="1"/>
            </p:cNvSpPr>
            <p:nvPr/>
          </p:nvSpPr>
          <p:spPr bwMode="auto">
            <a:xfrm flipH="1">
              <a:off x="2457" y="1584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9"/>
            <p:cNvSpPr>
              <a:spLocks noChangeShapeType="1"/>
            </p:cNvSpPr>
            <p:nvPr/>
          </p:nvSpPr>
          <p:spPr bwMode="auto">
            <a:xfrm flipH="1">
              <a:off x="2688" y="1584"/>
              <a:ext cx="9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" name="Line 10"/>
          <p:cNvSpPr>
            <a:spLocks noChangeShapeType="1"/>
          </p:cNvSpPr>
          <p:nvPr/>
        </p:nvSpPr>
        <p:spPr bwMode="auto">
          <a:xfrm flipH="1">
            <a:off x="7472362" y="2303463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6024562" y="1985665"/>
            <a:ext cx="1295400" cy="609600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m</a:t>
            </a:r>
          </a:p>
        </p:txBody>
      </p:sp>
      <p:sp>
        <p:nvSpPr>
          <p:cNvPr id="37" name="Line 12"/>
          <p:cNvSpPr>
            <a:spLocks noChangeShapeType="1"/>
          </p:cNvSpPr>
          <p:nvPr/>
        </p:nvSpPr>
        <p:spPr bwMode="auto">
          <a:xfrm>
            <a:off x="6253162" y="2625725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3"/>
          <p:cNvSpPr>
            <a:spLocks noChangeShapeType="1"/>
          </p:cNvSpPr>
          <p:nvPr/>
        </p:nvSpPr>
        <p:spPr bwMode="auto">
          <a:xfrm flipV="1">
            <a:off x="6977062" y="2611438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5932487" y="3200400"/>
            <a:ext cx="57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mg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6961187" y="3200400"/>
            <a:ext cx="515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</a:rPr>
              <a:t>F</a:t>
            </a:r>
            <a:r>
              <a:rPr lang="en-US" baseline="-25000" dirty="0">
                <a:latin typeface="Times New Roman" pitchFamily="18" charset="0"/>
              </a:rPr>
              <a:t>N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1" name="Line 16"/>
          <p:cNvSpPr>
            <a:spLocks noChangeShapeType="1"/>
          </p:cNvSpPr>
          <p:nvPr/>
        </p:nvSpPr>
        <p:spPr bwMode="auto">
          <a:xfrm>
            <a:off x="6356350" y="17526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6983412" y="15097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v</a:t>
            </a: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533400" y="2895600"/>
            <a:ext cx="35509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aseline="30000" dirty="0">
                <a:latin typeface="Times New Roman" pitchFamily="18" charset="0"/>
                <a:cs typeface="Times New Roman" pitchFamily="18" charset="0"/>
              </a:rPr>
              <a:t>1, 2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Guillaume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Amontons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1699</a:t>
            </a:r>
          </a:p>
          <a:p>
            <a:r>
              <a:rPr lang="en-US" sz="1600" baseline="30000" dirty="0">
                <a:latin typeface="Times New Roman" pitchFamily="18" charset="0"/>
                <a:cs typeface="Times New Roman" pitchFamily="18" charset="0"/>
              </a:rPr>
              <a:t>  3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Charles-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Augustin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de Coulomb, 1785</a:t>
            </a: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8523287" y="2043113"/>
            <a:ext cx="468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1">
                <a:latin typeface="Times New Roman" pitchFamily="18" charset="0"/>
              </a:rPr>
              <a:t>F</a:t>
            </a:r>
            <a:r>
              <a:rPr lang="en-US" sz="2800" i="1" baseline="-25000">
                <a:latin typeface="Times New Roman" pitchFamily="18" charset="0"/>
              </a:rPr>
              <a:t>f</a:t>
            </a: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990600" y="609600"/>
            <a:ext cx="5094664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CLASSICAL LAWS OF FRICTION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104219" y="1752600"/>
            <a:ext cx="576318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buAutoNum type="arabicParenR"/>
            </a:pP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 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en-US" sz="2400" b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                   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en-US" sz="2400" b="1" baseline="-25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400" b="1" baseline="-25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Normal Force</a:t>
            </a:r>
            <a:endParaRPr lang="en-US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  independent of apparent contact area</a:t>
            </a:r>
          </a:p>
          <a:p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3)   independent of sliding speed </a:t>
            </a: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3810000" y="4419600"/>
            <a:ext cx="13195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 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 </a:t>
            </a:r>
          </a:p>
        </p:txBody>
      </p:sp>
      <p:graphicFrame>
        <p:nvGraphicFramePr>
          <p:cNvPr id="48" name="Object 25"/>
          <p:cNvGraphicFramePr>
            <a:graphicFrameLocks noChangeAspect="1"/>
          </p:cNvGraphicFramePr>
          <p:nvPr/>
        </p:nvGraphicFramePr>
        <p:xfrm>
          <a:off x="3429000" y="5562600"/>
          <a:ext cx="1066800" cy="787400"/>
        </p:xfrm>
        <a:graphic>
          <a:graphicData uri="http://schemas.openxmlformats.org/presentationml/2006/ole">
            <p:oleObj spid="_x0000_s20483" name="Equation" r:id="rId3" imgW="533160" imgH="393480" progId="Equation.3">
              <p:embed/>
            </p:oleObj>
          </a:graphicData>
        </a:graphic>
      </p:graphicFrame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0" y="36576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depends on whether object is at rest or moving - “static friction” vs. “kinetic friction”.</a:t>
            </a:r>
            <a:endParaRPr lang="en-US" sz="2000" b="1" baseline="-25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381000" y="5121275"/>
            <a:ext cx="8077200" cy="37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Meanwhile, for solid-liquid interfaces, “viscous friction” applies, where,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105400" y="46482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Third </a:t>
            </a:r>
            <a:r>
              <a:rPr lang="en-US" b="1" dirty="0" err="1" smtClean="0"/>
              <a:t>Amontons</a:t>
            </a:r>
            <a:r>
              <a:rPr lang="en-US" b="1" dirty="0" smtClean="0"/>
              <a:t> Law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253163" y="2743200"/>
            <a:ext cx="28908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Charles-</a:t>
            </a:r>
            <a:r>
              <a:rPr lang="en-US" sz="1600" dirty="0" err="1"/>
              <a:t>Augustin</a:t>
            </a:r>
            <a:r>
              <a:rPr lang="en-US" sz="1600" dirty="0"/>
              <a:t> de Coulomb</a:t>
            </a:r>
          </a:p>
          <a:p>
            <a:r>
              <a:rPr lang="en-US" sz="1600" i="1" dirty="0" err="1"/>
              <a:t>Théorie</a:t>
            </a:r>
            <a:r>
              <a:rPr lang="en-US" sz="1600" i="1" dirty="0"/>
              <a:t> des Machines Simple</a:t>
            </a:r>
          </a:p>
          <a:p>
            <a:r>
              <a:rPr lang="en-US" sz="1600" dirty="0"/>
              <a:t>1785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304800"/>
            <a:ext cx="9144000" cy="762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81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Coulomb Friction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depended on the asperities of the two surfaces becoming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inerlocked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65" y="1504950"/>
            <a:ext cx="5853808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5486400" y="914400"/>
            <a:ext cx="3581400" cy="1828800"/>
            <a:chOff x="1440" y="3456"/>
            <a:chExt cx="2592" cy="1248"/>
          </a:xfrm>
        </p:grpSpPr>
        <p:pic>
          <p:nvPicPr>
            <p:cNvPr id="6" name="Picture 8" descr="C:\My Documents\Talks\Job talk\Coulomb roughness.jpg"/>
            <p:cNvPicPr>
              <a:picLocks noChangeAspect="1" noChangeArrowheads="1"/>
            </p:cNvPicPr>
            <p:nvPr/>
          </p:nvPicPr>
          <p:blipFill>
            <a:blip r:embed="rId3"/>
            <a:srcRect t="769" r="3572" b="3305"/>
            <a:stretch>
              <a:fillRect/>
            </a:stretch>
          </p:blipFill>
          <p:spPr bwMode="auto">
            <a:xfrm>
              <a:off x="1440" y="3456"/>
              <a:ext cx="2592" cy="12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1440" y="3456"/>
              <a:ext cx="2592" cy="124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762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33400"/>
            <a:ext cx="81534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BASIC MECHANISMS OF DRY FRICTION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9144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Adhesion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Deformation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" y="20574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adhesive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force is linked to the 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asperity-asperity contact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838200" y="2667000"/>
            <a:ext cx="1905000" cy="36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6493" tIns="43247" rIns="86493" bIns="43247">
            <a:spAutoFit/>
          </a:bodyPr>
          <a:lstStyle/>
          <a:p>
            <a:pPr defTabSz="865188"/>
            <a:r>
              <a:rPr lang="en-US" b="1" i="1" dirty="0" smtClean="0">
                <a:latin typeface="Times New Roman" pitchFamily="18" charset="0"/>
              </a:rPr>
              <a:t>W</a:t>
            </a:r>
            <a:r>
              <a:rPr lang="en-US" i="1" dirty="0" smtClean="0">
                <a:latin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</a:rPr>
              <a:t>= 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A ×  H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3200" y="2590800"/>
            <a:ext cx="259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W=Load</a:t>
            </a:r>
          </a:p>
          <a:p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A= True area of contact</a:t>
            </a:r>
          </a:p>
          <a:p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H= Hardness</a:t>
            </a:r>
          </a:p>
          <a:p>
            <a:r>
              <a:rPr lang="el-GR" sz="16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κ 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= Shear Strength</a:t>
            </a:r>
          </a:p>
          <a:p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F=Total Frictional Force</a:t>
            </a:r>
          </a:p>
          <a:p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en-US" sz="1600" b="1" baseline="-300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Mean Pressure</a:t>
            </a:r>
          </a:p>
          <a:p>
            <a:r>
              <a:rPr lang="en-US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P= Normal pressure</a:t>
            </a:r>
          </a:p>
          <a:p>
            <a:r>
              <a:rPr lang="en-US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α= constants</a:t>
            </a:r>
            <a:endParaRPr lang="en-US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914400" y="3505200"/>
            <a:ext cx="1905000" cy="36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6493" tIns="43247" rIns="86493" bIns="43247">
            <a:spAutoFit/>
          </a:bodyPr>
          <a:lstStyle/>
          <a:p>
            <a:pPr defTabSz="865188"/>
            <a:r>
              <a:rPr lang="en-US" b="1" i="1" dirty="0" smtClean="0">
                <a:latin typeface="Times New Roman" pitchFamily="18" charset="0"/>
              </a:rPr>
              <a:t>F</a:t>
            </a:r>
            <a:r>
              <a:rPr lang="en-US" i="1" dirty="0" smtClean="0">
                <a:latin typeface="Times New Roman" pitchFamily="18" charset="0"/>
              </a:rPr>
              <a:t>= </a:t>
            </a:r>
            <a:r>
              <a:rPr lang="en-US" i="1" dirty="0" smtClean="0">
                <a:latin typeface="Times New Roman" pitchFamily="18" charset="0"/>
                <a:sym typeface="Symbol" pitchFamily="18" charset="2"/>
              </a:rPr>
              <a:t>A ×  </a:t>
            </a:r>
            <a:r>
              <a:rPr lang="el-GR" i="1" dirty="0" smtClean="0">
                <a:latin typeface="Times New Roman" pitchFamily="18" charset="0"/>
                <a:sym typeface="Symbol" pitchFamily="18" charset="2"/>
              </a:rPr>
              <a:t>κ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546" name="Picture 1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4191000"/>
            <a:ext cx="1247775" cy="6191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" y="50292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Junction growth phenomenon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53" name="Picture 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5105400"/>
            <a:ext cx="228600" cy="619125"/>
          </a:xfrm>
          <a:prstGeom prst="rect">
            <a:avLst/>
          </a:prstGeom>
          <a:noFill/>
        </p:spPr>
      </p:pic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098516" y="5165566"/>
            <a:ext cx="76014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en-US" sz="2600" b="1" baseline="-300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 </a:t>
            </a:r>
            <a:r>
              <a:rPr lang="en-US" sz="2600" b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5867400"/>
            <a:ext cx="1504950" cy="457200"/>
          </a:xfrm>
          <a:prstGeom prst="rect">
            <a:avLst/>
          </a:prstGeom>
          <a:noFill/>
        </p:spPr>
      </p:pic>
      <p:pic>
        <p:nvPicPr>
          <p:cNvPr id="47" name="Picture 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2575" y="5791200"/>
            <a:ext cx="352425" cy="457200"/>
          </a:xfrm>
          <a:prstGeom prst="rect">
            <a:avLst/>
          </a:prstGeom>
          <a:noFill/>
        </p:spPr>
      </p:pic>
      <p:sp>
        <p:nvSpPr>
          <p:cNvPr id="48" name="Rectangle 47"/>
          <p:cNvSpPr/>
          <p:nvPr/>
        </p:nvSpPr>
        <p:spPr>
          <a:xfrm>
            <a:off x="4648200" y="5791200"/>
            <a:ext cx="71686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2600" b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α2</a:t>
            </a:r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56" name="Picture 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2590800"/>
            <a:ext cx="38862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56346"/>
            <a:ext cx="7137537" cy="589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04800"/>
            <a:ext cx="9144000" cy="762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Deformation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deformation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component of friction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Two opposing asperities in oblique contact near their summits at a small angle, </a:t>
            </a:r>
            <a:r>
              <a:rPr lang="az-Cyrl-AZ" sz="2400" dirty="0" smtClean="0">
                <a:latin typeface="Times New Roman" pitchFamily="18" charset="0"/>
                <a:cs typeface="Times New Roman" pitchFamily="18" charset="0"/>
              </a:rPr>
              <a:t>Ө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828800"/>
            <a:ext cx="4085715" cy="204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1981200" y="3962400"/>
            <a:ext cx="1676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/>
              <a:t>F = </a:t>
            </a:r>
            <a:r>
              <a:rPr lang="en-US" sz="2800" b="1" dirty="0" err="1" smtClean="0"/>
              <a:t>F</a:t>
            </a:r>
            <a:r>
              <a:rPr lang="en-US" sz="2800" b="1" baseline="-25000" dirty="0" err="1" smtClean="0"/>
              <a:t>a</a:t>
            </a:r>
            <a:r>
              <a:rPr lang="en-US" sz="2800" b="1" baseline="-25000" dirty="0" smtClean="0"/>
              <a:t> </a:t>
            </a:r>
            <a:r>
              <a:rPr lang="en-US" sz="2800" b="1" dirty="0" smtClean="0"/>
              <a:t> + </a:t>
            </a:r>
            <a:r>
              <a:rPr lang="en-US" sz="2800" b="1" dirty="0" err="1" smtClean="0"/>
              <a:t>F</a:t>
            </a:r>
            <a:r>
              <a:rPr lang="en-US" sz="2800" b="1" baseline="-25000" dirty="0" err="1" smtClean="0"/>
              <a:t>d</a:t>
            </a:r>
            <a:r>
              <a:rPr lang="en-US" sz="2800" b="1" dirty="0" smtClean="0"/>
              <a:t>  </a:t>
            </a:r>
            <a:endParaRPr lang="en-US" sz="2800" b="1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762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04800"/>
            <a:ext cx="9144000" cy="76200"/>
          </a:xfrm>
          <a:prstGeom prst="rect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 b="0" dirty="0">
              <a:latin typeface="Gill Sans M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7400" y="3886200"/>
            <a:ext cx="23773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F</a:t>
            </a:r>
            <a:r>
              <a:rPr lang="en-US" b="1" baseline="-25000" dirty="0" err="1" smtClean="0"/>
              <a:t>a</a:t>
            </a:r>
            <a:r>
              <a:rPr lang="en-US" b="1" dirty="0" smtClean="0"/>
              <a:t>=   </a:t>
            </a:r>
            <a:r>
              <a:rPr lang="en-US" b="1" dirty="0" smtClean="0">
                <a:sym typeface="Symbol" pitchFamily="18" charset="2"/>
              </a:rPr>
              <a:t>tangential force</a:t>
            </a:r>
          </a:p>
          <a:p>
            <a:r>
              <a:rPr lang="en-US" b="1" dirty="0" err="1" smtClean="0"/>
              <a:t>F</a:t>
            </a:r>
            <a:r>
              <a:rPr lang="en-US" b="1" baseline="-25000" dirty="0" err="1" smtClean="0"/>
              <a:t>d</a:t>
            </a:r>
            <a:r>
              <a:rPr lang="en-US" b="1" dirty="0" smtClean="0"/>
              <a:t>=  </a:t>
            </a:r>
            <a:r>
              <a:rPr lang="en-US" b="1" dirty="0" smtClean="0">
                <a:sym typeface="Symbol" pitchFamily="18" charset="2"/>
              </a:rPr>
              <a:t> deformation force</a:t>
            </a:r>
          </a:p>
          <a:p>
            <a:endParaRPr lang="en-US" b="1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587</Words>
  <Application>Microsoft Office PowerPoint</Application>
  <PresentationFormat>On-screen Show (4:3)</PresentationFormat>
  <Paragraphs>139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Slide 1</vt:lpstr>
      <vt:lpstr>FRICTION</vt:lpstr>
      <vt:lpstr>PLACES WHERE FRICTION IS GOOD</vt:lpstr>
      <vt:lpstr>PLACES WHERE FRICTION IS BAD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STATIC FRICTION</vt:lpstr>
      <vt:lpstr>KINETIC FRICTION</vt:lpstr>
      <vt:lpstr>Slide 17</vt:lpstr>
      <vt:lpstr>STATIC &amp; KINETIC FRICTION COEFFICIENTS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system1</cp:lastModifiedBy>
  <cp:revision>69</cp:revision>
  <dcterms:created xsi:type="dcterms:W3CDTF">2006-08-16T00:00:00Z</dcterms:created>
  <dcterms:modified xsi:type="dcterms:W3CDTF">2012-10-31T03:29:12Z</dcterms:modified>
</cp:coreProperties>
</file>