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72" r:id="rId4"/>
    <p:sldId id="265" r:id="rId5"/>
    <p:sldId id="266" r:id="rId6"/>
    <p:sldId id="257" r:id="rId7"/>
    <p:sldId id="267" r:id="rId8"/>
    <p:sldId id="270" r:id="rId9"/>
    <p:sldId id="271" r:id="rId10"/>
    <p:sldId id="268" r:id="rId11"/>
    <p:sldId id="273" r:id="rId12"/>
    <p:sldId id="260" r:id="rId13"/>
    <p:sldId id="259" r:id="rId14"/>
    <p:sldId id="274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87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5D669-6D55-4F53-91F2-710834BB7FC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0056-A4D0-44B1-A1FD-728835883C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6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tm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comsol.com/shared/images/products/news43a/Thermoelasticity_3_lg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90" r="11790"/>
          <a:stretch/>
        </p:blipFill>
        <p:spPr bwMode="auto">
          <a:xfrm rot="8100000">
            <a:off x="360185" y="-478313"/>
            <a:ext cx="2811755" cy="224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080000"/>
            <a:ext cx="6096000" cy="1470025"/>
          </a:xfrm>
        </p:spPr>
        <p:txBody>
          <a:bodyPr/>
          <a:lstStyle/>
          <a:p>
            <a:r>
              <a:rPr lang="en-US" dirty="0" smtClean="0"/>
              <a:t>Coding of Effects of</a:t>
            </a:r>
            <a:br>
              <a:rPr lang="en-US" dirty="0" smtClean="0"/>
            </a:br>
            <a:r>
              <a:rPr lang="en-US" dirty="0" err="1" smtClean="0"/>
              <a:t>Thermoelastic</a:t>
            </a:r>
            <a:r>
              <a:rPr lang="en-US" dirty="0" smtClean="0"/>
              <a:t> Damping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NE211:  Micro- </a:t>
            </a:r>
            <a:r>
              <a:rPr lang="en-US" dirty="0" err="1" smtClean="0"/>
              <a:t>Nano</a:t>
            </a:r>
            <a:r>
              <a:rPr lang="en-US" dirty="0" smtClean="0"/>
              <a:t> Mechanics</a:t>
            </a:r>
          </a:p>
          <a:p>
            <a:r>
              <a:rPr lang="en-US" dirty="0" smtClean="0"/>
              <a:t>Instructor: G. K. </a:t>
            </a:r>
            <a:r>
              <a:rPr lang="en-US" dirty="0" err="1" smtClean="0"/>
              <a:t>Ananthasuresh</a:t>
            </a:r>
            <a:endParaRPr lang="en-GB" dirty="0" smtClean="0"/>
          </a:p>
          <a:p>
            <a:endParaRPr lang="en-US" dirty="0" smtClean="0"/>
          </a:p>
          <a:p>
            <a:r>
              <a:rPr lang="en-US" dirty="0" err="1" smtClean="0"/>
              <a:t>Meera</a:t>
            </a:r>
            <a:r>
              <a:rPr lang="en-US" dirty="0" smtClean="0"/>
              <a:t> </a:t>
            </a:r>
            <a:r>
              <a:rPr lang="en-US" dirty="0" err="1" smtClean="0"/>
              <a:t>Garud</a:t>
            </a:r>
            <a:endParaRPr lang="en-US" dirty="0" smtClean="0"/>
          </a:p>
          <a:p>
            <a:r>
              <a:rPr lang="en-US" dirty="0" smtClean="0"/>
              <a:t>Sr. No.: 11505</a:t>
            </a:r>
          </a:p>
          <a:p>
            <a:r>
              <a:rPr lang="en-US" dirty="0" smtClean="0"/>
              <a:t>PhD Student, </a:t>
            </a:r>
            <a:r>
              <a:rPr lang="en-US" dirty="0" err="1" smtClean="0"/>
              <a:t>CeNSE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C17EA-33CC-40C6-8D49-AFE76DD22222}" type="slidenum">
              <a:rPr lang="en-GB" smtClean="0"/>
              <a:t>1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3810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6553200"/>
            <a:ext cx="861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*models.mems.thermoelastic_damping_3d</a:t>
            </a:r>
            <a:endParaRPr lang="en-GB" sz="1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9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of Quality factor</a:t>
            </a:r>
            <a:endParaRPr lang="en-GB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9600" y="1295400"/>
                <a:ext cx="7959561" cy="2540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The amount of </a:t>
                </a:r>
                <a:r>
                  <a:rPr lang="en-US" sz="2400" dirty="0" err="1" smtClean="0"/>
                  <a:t>thermoelastic</a:t>
                </a:r>
                <a:r>
                  <a:rPr lang="en-US" sz="2400" dirty="0" smtClean="0"/>
                  <a:t> damping is expressed in terms of inverse of Quality factor.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𝐼𝑚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𝑅𝑒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algn="ctr">
                  <a:lnSpc>
                    <a:spcPct val="150000"/>
                  </a:lnSpc>
                </a:pPr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295400"/>
                <a:ext cx="7959561" cy="2540247"/>
              </a:xfrm>
              <a:prstGeom prst="rect">
                <a:avLst/>
              </a:prstGeom>
              <a:blipFill rotWithShape="1">
                <a:blip r:embed="rId3"/>
                <a:stretch>
                  <a:fillRect l="-995" r="-11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52725"/>
            <a:ext cx="5162550" cy="38766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994069" y="3737501"/>
                <a:ext cx="1235531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𝜉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𝑏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𝑜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𝜒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4069" y="3737501"/>
                <a:ext cx="1235531" cy="9106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514600" y="4800600"/>
            <a:ext cx="3067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Plot for different frequencies</a:t>
            </a:r>
          </a:p>
          <a:p>
            <a:pPr algn="just"/>
            <a:r>
              <a:rPr lang="en-US" dirty="0" smtClean="0"/>
              <a:t> keeping the beam width same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5046583"/>
            <a:ext cx="2819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Thermoelastic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damping in </a:t>
            </a:r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micro-and  </a:t>
            </a:r>
            <a:r>
              <a:rPr lang="en-US" sz="1400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nanomechanical</a:t>
            </a:r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systems</a:t>
            </a:r>
          </a:p>
          <a:p>
            <a:pPr algn="ctr"/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- Ron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Liftshitz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and M.L.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Roukes</a:t>
            </a:r>
            <a:endParaRPr lang="en-US" sz="1400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- Physical review B, volume 61. number 8, 2000</a:t>
            </a:r>
          </a:p>
          <a:p>
            <a:pPr algn="ctr"/>
            <a:endParaRPr lang="en-GB" sz="1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97165" y="29718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10600" y="4278868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5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Inverse of quality factor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02947" y="5678269"/>
            <a:ext cx="3016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Plot for same frequency </a:t>
            </a:r>
          </a:p>
          <a:p>
            <a:pPr algn="ctr"/>
            <a:r>
              <a:rPr lang="en-US" dirty="0" smtClean="0"/>
              <a:t>but with different beam width</a:t>
            </a: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825" y="1495425"/>
            <a:ext cx="5086350" cy="3867150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8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Scaling Effect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855"/>
            <a:ext cx="5424699" cy="2880000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000" y="3901800"/>
            <a:ext cx="5370000" cy="2880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04800" y="685800"/>
            <a:ext cx="304800" cy="394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038600" y="3796800"/>
            <a:ext cx="304800" cy="394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172200" y="1371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 = 100000e-6 m</a:t>
            </a:r>
          </a:p>
          <a:p>
            <a:r>
              <a:rPr lang="en-US" dirty="0" smtClean="0"/>
              <a:t>b = 20000e-6m</a:t>
            </a:r>
          </a:p>
          <a:p>
            <a:r>
              <a:rPr lang="en-US" dirty="0" smtClean="0"/>
              <a:t>c = 2000e-6m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517267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 = 100e-6 m</a:t>
            </a:r>
          </a:p>
          <a:p>
            <a:r>
              <a:rPr lang="en-US" dirty="0" smtClean="0"/>
              <a:t>b = 20e-6m</a:t>
            </a:r>
          </a:p>
          <a:p>
            <a:r>
              <a:rPr lang="en-US" dirty="0" smtClean="0"/>
              <a:t>c = 2e-6m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562600" y="2294930"/>
            <a:ext cx="1905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828800" y="5105400"/>
            <a:ext cx="1752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6277" y="2884944"/>
            <a:ext cx="77657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There is frequency shift due to </a:t>
            </a:r>
            <a:r>
              <a:rPr lang="en-US" sz="2400" dirty="0" err="1" smtClean="0"/>
              <a:t>thermoelastic</a:t>
            </a:r>
            <a:r>
              <a:rPr lang="en-US" sz="2400" dirty="0" smtClean="0"/>
              <a:t> damping</a:t>
            </a:r>
          </a:p>
          <a:p>
            <a:pPr marL="342900" indent="-342900" algn="just">
              <a:buFont typeface="+mj-lt"/>
              <a:buAutoNum type="arabicPeriod"/>
            </a:pPr>
            <a:endParaRPr lang="en-US" sz="24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This effect is </a:t>
            </a:r>
            <a:r>
              <a:rPr lang="en-US" sz="2400" dirty="0" err="1" smtClean="0"/>
              <a:t>dominently</a:t>
            </a:r>
            <a:r>
              <a:rPr lang="en-US" sz="2400" dirty="0" smtClean="0"/>
              <a:t> observed in micro and </a:t>
            </a:r>
            <a:r>
              <a:rPr lang="en-US" sz="2400" dirty="0" err="1" smtClean="0"/>
              <a:t>nano</a:t>
            </a:r>
            <a:r>
              <a:rPr lang="en-US" sz="2400" dirty="0" smtClean="0"/>
              <a:t> scale</a:t>
            </a:r>
          </a:p>
          <a:p>
            <a:pPr marL="342900" indent="-342900" algn="just">
              <a:buFont typeface="+mj-lt"/>
              <a:buAutoNum type="arabicPeriod"/>
            </a:pPr>
            <a:endParaRPr lang="en-US" sz="24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Quality factor decreases because of </a:t>
            </a:r>
            <a:r>
              <a:rPr lang="en-US" sz="2400" dirty="0" err="1" smtClean="0"/>
              <a:t>thermoelastic</a:t>
            </a:r>
            <a:r>
              <a:rPr lang="en-US" sz="2400" dirty="0" smtClean="0"/>
              <a:t> damping</a:t>
            </a:r>
          </a:p>
          <a:p>
            <a:pPr algn="just"/>
            <a:endParaRPr lang="en-US" sz="24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85093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Studying the effect for electrostatically actuated forced vibration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981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References</a:t>
            </a: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990671"/>
            <a:ext cx="86106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Thermoelastic</a:t>
            </a:r>
            <a:r>
              <a:rPr lang="en-US" dirty="0" smtClean="0"/>
              <a:t> damping in micro- and </a:t>
            </a:r>
            <a:r>
              <a:rPr lang="en-US" dirty="0" err="1" smtClean="0"/>
              <a:t>nanomechanical</a:t>
            </a:r>
            <a:r>
              <a:rPr lang="en-US" dirty="0" smtClean="0"/>
              <a:t> systems</a:t>
            </a:r>
          </a:p>
          <a:p>
            <a:r>
              <a:rPr lang="en-US" sz="1600" dirty="0" smtClean="0"/>
              <a:t>- Ron </a:t>
            </a:r>
            <a:r>
              <a:rPr lang="en-US" sz="1600" dirty="0" err="1" smtClean="0"/>
              <a:t>Liftshitz</a:t>
            </a:r>
            <a:r>
              <a:rPr lang="en-US" sz="1600" dirty="0" smtClean="0"/>
              <a:t> and M.L. </a:t>
            </a:r>
            <a:r>
              <a:rPr lang="en-US" sz="1600" dirty="0" err="1" smtClean="0"/>
              <a:t>Roukes</a:t>
            </a:r>
            <a:endParaRPr lang="en-US" sz="1600" dirty="0" smtClean="0"/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- Physical review B, volume 61. number 8, 2000</a:t>
            </a:r>
          </a:p>
          <a:p>
            <a:r>
              <a:rPr lang="en-US" sz="2000" dirty="0" err="1"/>
              <a:t>Thermoelastic</a:t>
            </a:r>
            <a:r>
              <a:rPr lang="en-US" sz="2000" dirty="0"/>
              <a:t> damping in micro- and </a:t>
            </a:r>
            <a:r>
              <a:rPr lang="en-US" sz="2000" dirty="0" err="1"/>
              <a:t>nanomechanical</a:t>
            </a:r>
            <a:r>
              <a:rPr lang="en-US" sz="2000" dirty="0"/>
              <a:t> </a:t>
            </a:r>
            <a:r>
              <a:rPr lang="en-US" sz="2000" dirty="0" smtClean="0"/>
              <a:t>systems</a:t>
            </a:r>
          </a:p>
          <a:p>
            <a:r>
              <a:rPr lang="en-US" sz="2000" dirty="0" smtClean="0"/>
              <a:t>2. Thermo-mechanical </a:t>
            </a:r>
            <a:r>
              <a:rPr lang="en-US" sz="2000" dirty="0"/>
              <a:t>and fracture properties in </a:t>
            </a:r>
            <a:r>
              <a:rPr lang="en-US" sz="2000" dirty="0" smtClean="0"/>
              <a:t>single </a:t>
            </a:r>
            <a:r>
              <a:rPr lang="en-GB" sz="2000" dirty="0" smtClean="0"/>
              <a:t>crystal </a:t>
            </a:r>
            <a:r>
              <a:rPr lang="en-GB" sz="2000" dirty="0"/>
              <a:t>silicon</a:t>
            </a:r>
          </a:p>
          <a:p>
            <a:r>
              <a:rPr lang="en-GB" sz="1600" dirty="0" smtClean="0"/>
              <a:t>- Alex </a:t>
            </a:r>
            <a:r>
              <a:rPr lang="en-GB" sz="1600" dirty="0" err="1"/>
              <a:t>Masolin</a:t>
            </a:r>
            <a:r>
              <a:rPr lang="en-GB" sz="1600" dirty="0"/>
              <a:t> · Pierre-Olivier Bouchard </a:t>
            </a:r>
            <a:r>
              <a:rPr lang="en-GB" sz="1600" dirty="0" smtClean="0"/>
              <a:t>·Roberto </a:t>
            </a:r>
            <a:r>
              <a:rPr lang="en-GB" sz="1600" dirty="0"/>
              <a:t>Martini · Marc </a:t>
            </a:r>
            <a:r>
              <a:rPr lang="en-GB" sz="1600" dirty="0" err="1"/>
              <a:t>Bernacki</a:t>
            </a:r>
            <a:endParaRPr lang="en-US" sz="1600" dirty="0"/>
          </a:p>
          <a:p>
            <a:r>
              <a:rPr lang="en-US" sz="2000" dirty="0" smtClean="0"/>
              <a:t>3. Analysis of frequency shifts due to </a:t>
            </a:r>
            <a:r>
              <a:rPr lang="en-US" sz="2000" dirty="0" err="1" smtClean="0"/>
              <a:t>thermoelastic</a:t>
            </a:r>
            <a:r>
              <a:rPr lang="en-US" sz="2000" dirty="0" smtClean="0"/>
              <a:t> coupling in flexural-mode micromechanical and </a:t>
            </a:r>
            <a:r>
              <a:rPr lang="en-US" sz="2000" dirty="0" err="1" smtClean="0"/>
              <a:t>nanomechanical</a:t>
            </a:r>
            <a:r>
              <a:rPr lang="en-US" sz="2000" dirty="0" smtClean="0"/>
              <a:t> </a:t>
            </a:r>
            <a:r>
              <a:rPr lang="en-US" sz="2000" dirty="0" err="1" smtClean="0"/>
              <a:t>resontors</a:t>
            </a:r>
            <a:endParaRPr lang="en-GB" sz="2000" dirty="0"/>
          </a:p>
          <a:p>
            <a:r>
              <a:rPr lang="en-GB" sz="1600" dirty="0" smtClean="0"/>
              <a:t>-</a:t>
            </a:r>
            <a:r>
              <a:rPr lang="en-US" sz="1600" dirty="0" err="1" smtClean="0"/>
              <a:t>Sairam</a:t>
            </a:r>
            <a:r>
              <a:rPr lang="en-US" sz="1600" dirty="0" smtClean="0"/>
              <a:t> </a:t>
            </a:r>
            <a:r>
              <a:rPr lang="en-US" sz="1600" dirty="0" err="1" smtClean="0"/>
              <a:t>Prabhakar</a:t>
            </a:r>
            <a:r>
              <a:rPr lang="en-US" sz="1600" dirty="0" smtClean="0"/>
              <a:t>, Michael P. </a:t>
            </a:r>
            <a:r>
              <a:rPr lang="en-US" sz="1600" dirty="0" err="1" smtClean="0"/>
              <a:t>Paidoussis</a:t>
            </a:r>
            <a:r>
              <a:rPr lang="en-US" sz="1600" dirty="0" smtClean="0"/>
              <a:t>, </a:t>
            </a:r>
            <a:r>
              <a:rPr lang="en-US" sz="1600" dirty="0" err="1" smtClean="0"/>
              <a:t>Srikar</a:t>
            </a:r>
            <a:r>
              <a:rPr lang="en-US" sz="1600" dirty="0" smtClean="0"/>
              <a:t> </a:t>
            </a:r>
            <a:r>
              <a:rPr lang="en-US" sz="1600" dirty="0" err="1" smtClean="0"/>
              <a:t>Vengallatore</a:t>
            </a:r>
            <a:endParaRPr lang="en-US" sz="1600" dirty="0"/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Journal of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soundand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vibration 323 (2009) 385-396</a:t>
            </a:r>
            <a:endParaRPr lang="en-US" sz="1600" dirty="0"/>
          </a:p>
          <a:p>
            <a:pPr algn="just"/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26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9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Goal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What is TED?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Why TED is important </a:t>
            </a:r>
            <a:r>
              <a:rPr lang="en-US" smtClean="0"/>
              <a:t>in MEMS/ NEMS?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Equations involved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Effects of TED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8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The aim of project is to have an idea about </a:t>
            </a:r>
            <a:r>
              <a:rPr lang="en-US" dirty="0" err="1" smtClean="0"/>
              <a:t>thermoelastic</a:t>
            </a:r>
            <a:r>
              <a:rPr lang="en-US" dirty="0" smtClean="0"/>
              <a:t> damping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Understand its effect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 MATLAB to verify the effects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7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comsol.com/shared/images/products/news43a/Thermoelasticity_3_lg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90" r="11790"/>
          <a:stretch/>
        </p:blipFill>
        <p:spPr bwMode="auto">
          <a:xfrm rot="8100000">
            <a:off x="7099469" y="3900533"/>
            <a:ext cx="134999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TED?</a:t>
            </a:r>
            <a:br>
              <a:rPr lang="en-US" dirty="0" smtClean="0"/>
            </a:br>
            <a:r>
              <a:rPr lang="en-US" dirty="0" err="1" smtClean="0"/>
              <a:t>Thermoelastic</a:t>
            </a:r>
            <a:r>
              <a:rPr lang="en-US" dirty="0" smtClean="0"/>
              <a:t> Damping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1981200"/>
            <a:ext cx="250171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Strain Field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1981200"/>
            <a:ext cx="3887346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Temperature field</a:t>
            </a:r>
            <a:endParaRPr lang="en-US" sz="4000" dirty="0"/>
          </a:p>
        </p:txBody>
      </p:sp>
      <p:sp>
        <p:nvSpPr>
          <p:cNvPr id="7" name="Left-Right Arrow 6"/>
          <p:cNvSpPr/>
          <p:nvPr/>
        </p:nvSpPr>
        <p:spPr>
          <a:xfrm>
            <a:off x="2971800" y="2133600"/>
            <a:ext cx="1752600" cy="381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Coupling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3581400"/>
            <a:ext cx="82307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Stress field in vibrating body is non-uniform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Some region become hotter relative to others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Heat flows within the body, if it has finite thermal conductivity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 Temperature field is set up which intern affects strain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0800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27200"/>
            <a:ext cx="4102950" cy="32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228600"/>
            <a:ext cx="4524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Finite Thermal Conductivity …</a:t>
            </a:r>
            <a:endParaRPr lang="en-GB" sz="2800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352800"/>
            <a:ext cx="412864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3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TED is important</a:t>
            </a:r>
            <a:br>
              <a:rPr lang="en-US" dirty="0" smtClean="0"/>
            </a:br>
            <a:r>
              <a:rPr lang="en-US" dirty="0" smtClean="0"/>
              <a:t>in MEMS/NEMS?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3049" y="2057400"/>
            <a:ext cx="87023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Flexural-mode micromechanical and </a:t>
            </a:r>
            <a:r>
              <a:rPr lang="en-US" sz="2400" dirty="0" err="1" smtClean="0"/>
              <a:t>nanomechanical</a:t>
            </a:r>
            <a:r>
              <a:rPr lang="en-US" sz="2400" dirty="0" smtClean="0"/>
              <a:t> beam resonators are critical components in many areas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Consequences of coupling of elastic and thermal energy domains are -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Attenuation of amplitude of vibration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Shift of isothermal frequency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 It is intrinsic and hence imposes an upper limit on the Quality factor</a:t>
            </a: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involved</a:t>
            </a:r>
            <a:endParaRPr lang="en-GB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56109" y="1456739"/>
                <a:ext cx="4638579" cy="1416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smtClean="0"/>
                  <a:t>Equation of motion of the beam</a:t>
                </a:r>
              </a:p>
              <a:p>
                <a:pPr algn="ctr"/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 smtClean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𝐸𝐼</m:t>
                        </m:r>
                        <m:f>
                          <m:f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𝑊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+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 0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109" y="1456739"/>
                <a:ext cx="4638579" cy="1416222"/>
              </a:xfrm>
              <a:prstGeom prst="rect">
                <a:avLst/>
              </a:prstGeom>
              <a:blipFill rotWithShape="1">
                <a:blip r:embed="rId3"/>
                <a:stretch>
                  <a:fillRect t="-3448" b="-3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683465" y="3428518"/>
                <a:ext cx="3583866" cy="14482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smtClean="0"/>
                  <a:t>Heat equation : 1D</a:t>
                </a:r>
              </a:p>
              <a:p>
                <a:pPr algn="ctr"/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l-GR" sz="2400" i="1" smtClean="0">
                            <a:latin typeface="Cambria Math"/>
                            <a:ea typeface="Cambria Math"/>
                          </a:rPr>
                          <m:t>𝛿𝜃</m:t>
                        </m:r>
                      </m:num>
                      <m:den>
                        <m:r>
                          <a:rPr lang="el-GR" sz="240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 smtClean="0"/>
                  <a:t> + y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num>
                      <m:den>
                        <m:r>
                          <a:rPr lang="en-GB" sz="240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den>
                    </m:f>
                    <m:f>
                      <m:fPr>
                        <m:ctrlPr>
                          <a:rPr lang="en-GB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l-GR" sz="2400" i="1">
                            <a:latin typeface="Cambria Math"/>
                            <a:ea typeface="Cambria Math"/>
                          </a:rPr>
                          <m:t>𝛿</m:t>
                        </m:r>
                      </m:num>
                      <m:den>
                        <m:r>
                          <a:rPr lang="el-GR" sz="2400" i="1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𝑊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3465" y="3428518"/>
                <a:ext cx="3583866" cy="1448282"/>
              </a:xfrm>
              <a:prstGeom prst="rect">
                <a:avLst/>
              </a:prstGeom>
              <a:blipFill rotWithShape="1">
                <a:blip r:embed="rId4"/>
                <a:stretch>
                  <a:fillRect t="-3361" b="-4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371601" y="5105400"/>
            <a:ext cx="6324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To calculate the effect of </a:t>
            </a:r>
            <a:r>
              <a:rPr lang="en-US" sz="2000" dirty="0" err="1" smtClean="0"/>
              <a:t>thermoelastic</a:t>
            </a:r>
            <a:r>
              <a:rPr lang="en-US" sz="2000" dirty="0" smtClean="0"/>
              <a:t> damping on the vibration of a thin beam, the above coupled </a:t>
            </a:r>
            <a:r>
              <a:rPr lang="en-US" sz="2000" dirty="0" err="1" smtClean="0"/>
              <a:t>thermoelastic</a:t>
            </a:r>
            <a:r>
              <a:rPr lang="en-US" sz="2000" dirty="0" smtClean="0"/>
              <a:t> equations are solved for the case of harmonic vibrations.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60960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Thermoelastic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damping in micro- </a:t>
            </a:r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and  </a:t>
            </a:r>
            <a:r>
              <a:rPr lang="en-US" sz="1400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nanomechanical</a:t>
            </a:r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systems</a:t>
            </a:r>
          </a:p>
          <a:p>
            <a:pPr algn="ctr"/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- Ron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Liftshitz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and M.L.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Roukes</a:t>
            </a:r>
            <a:endParaRPr lang="en-US" sz="1400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- Physical review B, volume 61. number 8, 2000</a:t>
            </a:r>
          </a:p>
          <a:p>
            <a:pPr algn="ctr"/>
            <a:endParaRPr lang="en-GB" sz="1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4200" y="2503629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4200" y="4355068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4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333999" y="4780808"/>
            <a:ext cx="3733801" cy="62076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eigen</a:t>
            </a:r>
            <a:r>
              <a:rPr lang="en-US" dirty="0" smtClean="0"/>
              <a:t> frequencies of beam  </a:t>
            </a:r>
            <a:endParaRPr lang="en-GB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9600" y="1270337"/>
                <a:ext cx="7959561" cy="2657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 smtClean="0"/>
                  <a:t>The beam equation takes the following form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GB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𝐸𝐼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den>
                    </m:f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1+ </m:t>
                        </m:r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/>
                            <a:ea typeface="Cambria Math"/>
                          </a:rPr>
                          <m:t>ΔΕ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1+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𝑓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  <m:sSub>
                          <m:sSubPr>
                            <m:ctrlPr>
                              <a:rPr lang="en-US" sz="20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𝑜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0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GB" sz="2000" dirty="0" smtClean="0"/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𝑓</m:t>
                    </m:r>
                    <m:r>
                      <a:rPr lang="en-US" sz="2000" i="1">
                        <a:latin typeface="Cambria Math"/>
                      </a:rPr>
                      <m:t>(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GB" sz="2000" dirty="0" smtClean="0"/>
                  <a:t> is complex function of k(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GB" sz="2000" dirty="0"/>
                  <a:t> </a:t>
                </a:r>
                <a:endParaRPr lang="en-GB" sz="2000" dirty="0" smtClean="0"/>
              </a:p>
              <a:p>
                <a:pPr algn="ctr"/>
                <a:endParaRPr lang="en-US" sz="2000" dirty="0"/>
              </a:p>
              <a:p>
                <a:pPr algn="ctr"/>
                <a:r>
                  <a:rPr lang="en-US" sz="2000" dirty="0" smtClean="0"/>
                  <a:t>Young’s modulus E is replaced by a frequency dependent modulus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/>
                            <a:ea typeface="Cambria Math"/>
                          </a:rPr>
                          <m:t>Ε</m:t>
                        </m:r>
                      </m:e>
                      <m:sub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sub>
                    </m:sSub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/>
                        <a:ea typeface="Cambria Math"/>
                      </a:rPr>
                      <m:t>Ε</m:t>
                    </m:r>
                    <m:d>
                      <m:dPr>
                        <m:begChr m:val="{"/>
                        <m:endChr m:val="}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1+ </m:t>
                        </m:r>
                        <m:r>
                          <m:rPr>
                            <m:sty m:val="p"/>
                          </m:rPr>
                          <a:rPr lang="el-GR" sz="2000" i="1">
                            <a:latin typeface="Cambria Math"/>
                            <a:ea typeface="Cambria Math"/>
                          </a:rPr>
                          <m:t>ΔΕ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1+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𝑓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ea typeface="Cambria Math"/>
                  </a:rPr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270337"/>
                <a:ext cx="7959561" cy="2657394"/>
              </a:xfrm>
              <a:prstGeom prst="rect">
                <a:avLst/>
              </a:prstGeom>
              <a:blipFill rotWithShape="1">
                <a:blip r:embed="rId3"/>
                <a:stretch>
                  <a:fillRect b="-3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28600" y="3962400"/>
            <a:ext cx="51053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 smtClean="0"/>
              <a:t>In general the new frequencies are complex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 smtClean="0"/>
              <a:t>The real part gives new </a:t>
            </a:r>
            <a:r>
              <a:rPr lang="en-US" sz="2400" dirty="0" err="1" smtClean="0"/>
              <a:t>eigen</a:t>
            </a:r>
            <a:r>
              <a:rPr lang="en-US" sz="2400" dirty="0" smtClean="0"/>
              <a:t> frequencies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 smtClean="0"/>
              <a:t>The imaginary part gives the attenuation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410200" y="4780808"/>
                <a:ext cx="3657600" cy="857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_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𝑇𝐸𝐷</m:t>
                    </m:r>
                  </m:oMath>
                </a14:m>
                <a:r>
                  <a:rPr lang="en-US" sz="2000" dirty="0"/>
                  <a:t> 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/>
                        <a:ea typeface="Cambria Math"/>
                      </a:rPr>
                      <m:t>ω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1+ </m:t>
                        </m:r>
                        <m:f>
                          <m:f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/>
                                <a:ea typeface="Cambria Math"/>
                              </a:rPr>
                              <m:t>ΔΕ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1+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𝑓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ea typeface="Cambria Math"/>
                  </a:rPr>
                  <a:t> </a:t>
                </a:r>
                <a:endParaRPr lang="en-GB" sz="2000" dirty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4780808"/>
                <a:ext cx="3657600" cy="85799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219700" y="5519837"/>
            <a:ext cx="37719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Thermoelastic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damping in micro- </a:t>
            </a:r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and  </a:t>
            </a:r>
            <a:r>
              <a:rPr lang="en-US" sz="1400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nanomechanical</a:t>
            </a:r>
            <a:r>
              <a:rPr lang="en-US" sz="14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systems</a:t>
            </a:r>
          </a:p>
          <a:p>
            <a:pPr algn="ctr"/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- Ron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Liftshitz</a:t>
            </a:r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and M.L. </a:t>
            </a:r>
            <a:r>
              <a:rPr lang="en-US" sz="14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Roukes</a:t>
            </a:r>
            <a:endParaRPr lang="en-US" sz="1400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14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- Physical review B, volume 61. number 8, 2000</a:t>
            </a:r>
          </a:p>
          <a:p>
            <a:pPr algn="ctr"/>
            <a:endParaRPr lang="en-GB" sz="1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9450" y="1992868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86600" y="3593068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3049" y="474723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6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Effect Of TED on Eigen-frequency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23" y="0"/>
            <a:ext cx="1149677" cy="10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5867400"/>
            <a:ext cx="892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plot shows that </a:t>
            </a:r>
            <a:r>
              <a:rPr lang="en-US" dirty="0" err="1" smtClean="0"/>
              <a:t>eigen</a:t>
            </a:r>
            <a:r>
              <a:rPr lang="en-US" dirty="0" smtClean="0"/>
              <a:t> frequency increases significantly because of </a:t>
            </a:r>
            <a:r>
              <a:rPr lang="en-US" dirty="0" err="1" smtClean="0"/>
              <a:t>thermoelastic</a:t>
            </a:r>
            <a:r>
              <a:rPr lang="en-US" dirty="0" smtClean="0"/>
              <a:t> damping</a:t>
            </a:r>
            <a:endParaRPr lang="en-GB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1143000"/>
            <a:ext cx="852487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4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756</Words>
  <Application>Microsoft Office PowerPoint</Application>
  <PresentationFormat>On-screen Show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Coding of Effects of Thermoelastic Damping</vt:lpstr>
      <vt:lpstr>Overview</vt:lpstr>
      <vt:lpstr>Goal</vt:lpstr>
      <vt:lpstr>What is TED? Thermoelastic Damping</vt:lpstr>
      <vt:lpstr>PowerPoint Presentation</vt:lpstr>
      <vt:lpstr>Why TED is important in MEMS/NEMS?</vt:lpstr>
      <vt:lpstr>Equations involved</vt:lpstr>
      <vt:lpstr>New eigen frequencies of beam  </vt:lpstr>
      <vt:lpstr>Effect Of TED on Eigen-frequency</vt:lpstr>
      <vt:lpstr>Inverse of Quality factor</vt:lpstr>
      <vt:lpstr>Inverse of quality factor </vt:lpstr>
      <vt:lpstr>Scaling Effect</vt:lpstr>
      <vt:lpstr>Conclusion</vt:lpstr>
      <vt:lpstr>Future work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Meera</dc:creator>
  <cp:lastModifiedBy>Valued Acer Customer</cp:lastModifiedBy>
  <cp:revision>55</cp:revision>
  <dcterms:created xsi:type="dcterms:W3CDTF">2014-11-28T08:19:00Z</dcterms:created>
  <dcterms:modified xsi:type="dcterms:W3CDTF">2014-12-01T09:12:50Z</dcterms:modified>
</cp:coreProperties>
</file>