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9" r:id="rId3"/>
    <p:sldId id="284" r:id="rId4"/>
    <p:sldId id="283" r:id="rId5"/>
    <p:sldId id="280" r:id="rId6"/>
    <p:sldId id="281" r:id="rId7"/>
    <p:sldId id="282" r:id="rId8"/>
    <p:sldId id="278" r:id="rId9"/>
  </p:sldIdLst>
  <p:sldSz cx="9906000" cy="6858000" type="A4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6" autoAdjust="0"/>
    <p:restoredTop sz="94713" autoAdjust="0"/>
  </p:normalViewPr>
  <p:slideViewPr>
    <p:cSldViewPr snapToGrid="0">
      <p:cViewPr varScale="1">
        <p:scale>
          <a:sx n="59" d="100"/>
          <a:sy n="59" d="100"/>
        </p:scale>
        <p:origin x="1728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di Kondaiah Ananthasuresh" userId="43207755-8c09-4fed-81be-e78d20a8c909" providerId="ADAL" clId="{9CABC766-65B7-4F47-BA7E-48E69F1422F6}"/>
    <pc:docChg chg="custSel modSld">
      <pc:chgData name="Gondi Kondaiah Ananthasuresh" userId="43207755-8c09-4fed-81be-e78d20a8c909" providerId="ADAL" clId="{9CABC766-65B7-4F47-BA7E-48E69F1422F6}" dt="2022-11-26T00:25:40.511" v="46" actId="20577"/>
      <pc:docMkLst>
        <pc:docMk/>
      </pc:docMkLst>
      <pc:sldChg chg="modSp mod">
        <pc:chgData name="Gondi Kondaiah Ananthasuresh" userId="43207755-8c09-4fed-81be-e78d20a8c909" providerId="ADAL" clId="{9CABC766-65B7-4F47-BA7E-48E69F1422F6}" dt="2022-11-26T00:25:32.411" v="36" actId="404"/>
        <pc:sldMkLst>
          <pc:docMk/>
          <pc:sldMk cId="1538826384" sldId="280"/>
        </pc:sldMkLst>
        <pc:spChg chg="mod">
          <ac:chgData name="Gondi Kondaiah Ananthasuresh" userId="43207755-8c09-4fed-81be-e78d20a8c909" providerId="ADAL" clId="{9CABC766-65B7-4F47-BA7E-48E69F1422F6}" dt="2022-11-26T00:25:32.411" v="36" actId="404"/>
          <ac:spMkLst>
            <pc:docMk/>
            <pc:sldMk cId="1538826384" sldId="280"/>
            <ac:spMk id="2" creationId="{10216DA0-664D-4F0C-B2E3-8CA56D542B71}"/>
          </ac:spMkLst>
        </pc:spChg>
      </pc:sldChg>
      <pc:sldChg chg="modSp mod">
        <pc:chgData name="Gondi Kondaiah Ananthasuresh" userId="43207755-8c09-4fed-81be-e78d20a8c909" providerId="ADAL" clId="{9CABC766-65B7-4F47-BA7E-48E69F1422F6}" dt="2022-11-26T00:25:40.511" v="46" actId="20577"/>
        <pc:sldMkLst>
          <pc:docMk/>
          <pc:sldMk cId="3125177760" sldId="281"/>
        </pc:sldMkLst>
        <pc:spChg chg="mod">
          <ac:chgData name="Gondi Kondaiah Ananthasuresh" userId="43207755-8c09-4fed-81be-e78d20a8c909" providerId="ADAL" clId="{9CABC766-65B7-4F47-BA7E-48E69F1422F6}" dt="2022-11-26T00:25:40.511" v="46" actId="20577"/>
          <ac:spMkLst>
            <pc:docMk/>
            <pc:sldMk cId="3125177760" sldId="281"/>
            <ac:spMk id="2" creationId="{B66B6185-6875-462F-A1AA-6C52816CDEC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2BA3423D-D803-4E51-836E-4DB837437569}" type="datetimeFigureOut">
              <a:rPr lang="en-US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E0BEC7C-02B9-44C0-A713-59539EAB14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94771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754A7509-C180-4138-856E-E1656536D43F}" type="datetimeFigureOut">
              <a:rPr lang="en-US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720725"/>
            <a:ext cx="520065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68BF141B-C13D-4549-824C-91DCE101B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7989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902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902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981075" y="4343400"/>
            <a:ext cx="802481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0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2B1515D-25E7-4499-8EE9-69099D52A2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8509270-F1D1-4F3B-91F3-923697AFFB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902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902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414779"/>
            <a:ext cx="2135981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414778"/>
            <a:ext cx="6284119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191DC54-5C52-47E2-9522-14CB9C3933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9A933A2-225E-4F45-A810-D4E39FEFF7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9902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9902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981075" y="4343400"/>
            <a:ext cx="802481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697E26B-2B64-4A8E-AF18-E30891DA5C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4"/>
            <a:ext cx="817245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1539" y="1845734"/>
            <a:ext cx="401193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A7553EE-F081-42C6-B04B-68242C1AC5E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4"/>
            <a:ext cx="817245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362888D-2391-43D1-A8A6-5777DEAD58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6B75A54-7AF0-464A-82D5-91DEBAAE164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9902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9902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1C4B0E1-DBC0-4985-ABF2-F6CE4D1AC3C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329088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3282950" y="0"/>
            <a:ext cx="508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377825" y="6459538"/>
            <a:ext cx="2128838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8" y="6459538"/>
            <a:ext cx="3776662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68809A-D9FC-4BB4-83DA-4B397956B9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9902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9902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027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905988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1540" y="5907023"/>
            <a:ext cx="8217027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890588" y="6459538"/>
            <a:ext cx="2009775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Palatino Linotype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95613" y="6459538"/>
            <a:ext cx="391795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5450" y="6459538"/>
            <a:ext cx="1065213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569F9AA-802D-4BA8-90AA-17AD9A0A3C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906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906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838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896938"/>
            <a:ext cx="9906000" cy="543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TextBox 2"/>
          <p:cNvSpPr txBox="1">
            <a:spLocks noChangeArrowheads="1"/>
          </p:cNvSpPr>
          <p:nvPr userDrawn="1"/>
        </p:nvSpPr>
        <p:spPr bwMode="auto">
          <a:xfrm>
            <a:off x="2354263" y="6454775"/>
            <a:ext cx="42644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Palatino Linotype" charset="0"/>
                <a:cs typeface="Palatino Linotype" charset="0"/>
              </a:rPr>
              <a:t>Structural Optimization: Size, Shape, and Topology</a:t>
            </a:r>
          </a:p>
        </p:txBody>
      </p:sp>
      <p:sp>
        <p:nvSpPr>
          <p:cNvPr id="1031" name="TextBox 10"/>
          <p:cNvSpPr txBox="1">
            <a:spLocks noChangeArrowheads="1"/>
          </p:cNvSpPr>
          <p:nvPr userDrawn="1"/>
        </p:nvSpPr>
        <p:spPr bwMode="auto">
          <a:xfrm>
            <a:off x="80963" y="6450013"/>
            <a:ext cx="2222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Palatino Linotype" charset="0"/>
                <a:cs typeface="Palatino Linotype" charset="0"/>
              </a:rPr>
              <a:t>G. K. </a:t>
            </a:r>
            <a:r>
              <a:rPr lang="en-US" sz="1400" dirty="0" err="1">
                <a:latin typeface="Palatino Linotype" charset="0"/>
                <a:cs typeface="Palatino Linotype" charset="0"/>
              </a:rPr>
              <a:t>Ananthasuresh</a:t>
            </a:r>
            <a:r>
              <a:rPr lang="en-US" sz="1400" dirty="0">
                <a:latin typeface="Palatino Linotype" charset="0"/>
                <a:cs typeface="Palatino Linotype" charset="0"/>
              </a:rPr>
              <a:t>, </a:t>
            </a:r>
            <a:r>
              <a:rPr lang="en-US" sz="1400" dirty="0" err="1">
                <a:latin typeface="Palatino Linotype" charset="0"/>
                <a:cs typeface="Palatino Linotype" charset="0"/>
              </a:rPr>
              <a:t>IISc</a:t>
            </a:r>
            <a:endParaRPr lang="en-US" sz="1400" dirty="0">
              <a:latin typeface="Palatino Linotype" charset="0"/>
              <a:cs typeface="Palatino Linotype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7" r:id="rId1"/>
    <p:sldLayoutId id="2147484408" r:id="rId2"/>
    <p:sldLayoutId id="2147484409" r:id="rId3"/>
    <p:sldLayoutId id="2147484410" r:id="rId4"/>
    <p:sldLayoutId id="2147484411" r:id="rId5"/>
    <p:sldLayoutId id="2147484412" r:id="rId6"/>
    <p:sldLayoutId id="2147484413" r:id="rId7"/>
    <p:sldLayoutId id="2147484414" r:id="rId8"/>
    <p:sldLayoutId id="2147484415" r:id="rId9"/>
    <p:sldLayoutId id="2147484416" r:id="rId10"/>
    <p:sldLayoutId id="2147484417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C00000"/>
          </a:solidFill>
          <a:latin typeface="Palatino Linotype" panose="02040502050505030304" pitchFamily="18" charset="0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C00000"/>
          </a:solidFill>
          <a:latin typeface="Palatino Linotype" panose="02040502050505030304" pitchFamily="18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rgbClr val="404040"/>
          </a:solidFill>
          <a:latin typeface="Palatino Linotype" panose="02040502050505030304" pitchFamily="18" charset="0"/>
          <a:ea typeface="MS PGothic" pitchFamily="34" charset="-128"/>
          <a:cs typeface="ＭＳ Ｐゴシック" charset="0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404040"/>
          </a:solidFill>
          <a:latin typeface="Palatino Linotype" panose="02040502050505030304" pitchFamily="18" charset="0"/>
          <a:ea typeface="MS PGothic" pitchFamily="34" charset="-128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Palatino Linotype" panose="02040502050505030304" pitchFamily="18" charset="0"/>
          <a:ea typeface="MS PGothic" pitchFamily="34" charset="-128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Palatino Linotype" panose="02040502050505030304" pitchFamily="18" charset="0"/>
          <a:ea typeface="MS PGothic" pitchFamily="34" charset="-128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Palatino Linotype" panose="02040502050505030304" pitchFamily="18" charset="0"/>
          <a:ea typeface="MS PGothic" pitchFamily="34" charset="-128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588" y="1560513"/>
            <a:ext cx="9015412" cy="27638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900" dirty="0">
                <a:solidFill>
                  <a:srgbClr val="C00000"/>
                </a:solidFill>
                <a:ea typeface="+mj-ea"/>
                <a:cs typeface="+mj-cs"/>
              </a:rPr>
              <a:t>Project presentation template</a:t>
            </a:r>
            <a:br>
              <a:rPr lang="en-US" dirty="0">
                <a:solidFill>
                  <a:srgbClr val="7030A0"/>
                </a:solidFill>
                <a:ea typeface="+mj-ea"/>
                <a:cs typeface="+mj-cs"/>
              </a:rPr>
            </a:br>
            <a:br>
              <a:rPr lang="en-US" sz="4000" dirty="0">
                <a:solidFill>
                  <a:srgbClr val="7030A0"/>
                </a:solidFill>
                <a:ea typeface="+mj-ea"/>
                <a:cs typeface="+mj-cs"/>
              </a:rPr>
            </a:br>
            <a:r>
              <a:rPr lang="en-US" sz="5300" dirty="0">
                <a:solidFill>
                  <a:schemeClr val="bg1">
                    <a:lumMod val="50000"/>
                  </a:schemeClr>
                </a:solidFill>
                <a:ea typeface="+mj-ea"/>
                <a:cs typeface="+mj-cs"/>
              </a:rPr>
              <a:t>How to present your course project work in 12 min…</a:t>
            </a:r>
            <a:endParaRPr lang="en-US" sz="4000" dirty="0">
              <a:solidFill>
                <a:schemeClr val="bg1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5688" y="4538663"/>
            <a:ext cx="7429500" cy="1655762"/>
          </a:xfrm>
        </p:spPr>
        <p:txBody>
          <a:bodyPr rtlCol="0">
            <a:normAutofit fontScale="40000" lnSpcReduction="20000"/>
          </a:bodyPr>
          <a:lstStyle/>
          <a:p>
            <a:pPr eaLnBrk="1" fontAlgn="auto" hangingPunct="1">
              <a:defRPr/>
            </a:pPr>
            <a:r>
              <a:rPr lang="en-US" sz="4400" cap="none" dirty="0">
                <a:latin typeface="Palatino Linotype" panose="02040502050505030304" pitchFamily="18" charset="0"/>
                <a:ea typeface="+mn-ea"/>
                <a:cs typeface="+mn-cs"/>
              </a:rPr>
              <a:t>ME 260 at the Indian Institute of Science, Bengaluru</a:t>
            </a:r>
          </a:p>
          <a:p>
            <a:pPr eaLnBrk="1" fontAlgn="auto" hangingPunct="1">
              <a:defRPr/>
            </a:pPr>
            <a:r>
              <a:rPr lang="en-US" sz="4000" b="1" cap="none" dirty="0">
                <a:solidFill>
                  <a:srgbClr val="C00000"/>
                </a:solidFill>
                <a:latin typeface="Palatino Linotype" panose="02040502050505030304" pitchFamily="18" charset="0"/>
                <a:ea typeface="+mn-ea"/>
                <a:cs typeface="+mn-cs"/>
              </a:rPr>
              <a:t>Structural Optimization: Size, Shape, and Topology</a:t>
            </a:r>
          </a:p>
          <a:p>
            <a:pPr eaLnBrk="1" fontAlgn="auto" hangingPunct="1">
              <a:defRPr/>
            </a:pPr>
            <a:r>
              <a:rPr lang="en-US" sz="4000" b="1" cap="none" dirty="0">
                <a:latin typeface="Palatino Linotype" panose="02040502050505030304" pitchFamily="18" charset="0"/>
                <a:ea typeface="+mn-ea"/>
                <a:cs typeface="+mn-cs"/>
              </a:rPr>
              <a:t>G. K. </a:t>
            </a:r>
            <a:r>
              <a:rPr lang="en-US" sz="4000" b="1" cap="none" dirty="0" err="1">
                <a:latin typeface="Palatino Linotype" panose="02040502050505030304" pitchFamily="18" charset="0"/>
                <a:ea typeface="+mn-ea"/>
                <a:cs typeface="+mn-cs"/>
              </a:rPr>
              <a:t>Ananthasuresh</a:t>
            </a:r>
            <a:endParaRPr lang="en-US" sz="4000" b="1" cap="none" dirty="0">
              <a:latin typeface="Palatino Linotype" panose="02040502050505030304" pitchFamily="18" charset="0"/>
              <a:ea typeface="+mn-ea"/>
              <a:cs typeface="+mn-cs"/>
            </a:endParaRPr>
          </a:p>
          <a:p>
            <a:pPr eaLnBrk="1" fontAlgn="auto" hangingPunct="1">
              <a:defRPr/>
            </a:pPr>
            <a:r>
              <a:rPr lang="en-US" sz="2900" cap="none" dirty="0">
                <a:latin typeface="Palatino Linotype" panose="02040502050505030304" pitchFamily="18" charset="0"/>
                <a:ea typeface="+mn-ea"/>
                <a:cs typeface="+mn-cs"/>
              </a:rPr>
              <a:t>Professor, Mechanical Engineering, Indian Institute of Science, Bengaluru</a:t>
            </a:r>
          </a:p>
          <a:p>
            <a:pPr eaLnBrk="1" fontAlgn="auto" hangingPunct="1">
              <a:defRPr/>
            </a:pPr>
            <a:r>
              <a:rPr lang="en-US" sz="3800" cap="none" dirty="0">
                <a:solidFill>
                  <a:srgbClr val="7030A0"/>
                </a:solidFill>
                <a:latin typeface="Palatino Linotype" panose="02040502050505030304" pitchFamily="18" charset="0"/>
                <a:ea typeface="+mn-ea"/>
                <a:cs typeface="+mn-cs"/>
              </a:rPr>
              <a:t>suresh@iisc.ac.in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413936-E274-400B-AB19-D4D4B75C6958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Outline of the slide deck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How do you organize the content when you present your project work?</a:t>
            </a:r>
          </a:p>
          <a:p>
            <a:r>
              <a:rPr lang="en-US" altLang="en-US" sz="2400" dirty="0"/>
              <a:t>How do you draw the attention to what you have found?</a:t>
            </a:r>
          </a:p>
          <a:p>
            <a:r>
              <a:rPr lang="en-US" altLang="en-US" sz="2400" dirty="0">
                <a:solidFill>
                  <a:srgbClr val="800000"/>
                </a:solidFill>
              </a:rPr>
              <a:t>What we will learn:</a:t>
            </a:r>
          </a:p>
          <a:p>
            <a:r>
              <a:rPr lang="en-US" altLang="en-US" sz="2400" dirty="0"/>
              <a:t>How to get the attention of the audience</a:t>
            </a:r>
          </a:p>
          <a:p>
            <a:r>
              <a:rPr lang="en-US" altLang="en-US" sz="2400" dirty="0"/>
              <a:t>How to interest the audience with your work</a:t>
            </a:r>
          </a:p>
          <a:p>
            <a:r>
              <a:rPr lang="en-US" altLang="en-US" sz="2400" dirty="0"/>
              <a:t>How to engage the audience with the details</a:t>
            </a:r>
          </a:p>
          <a:p>
            <a:r>
              <a:rPr lang="en-US" altLang="en-US" sz="2400" dirty="0"/>
              <a:t>How to leave the “take-home” message</a:t>
            </a:r>
          </a:p>
          <a:p>
            <a:endParaRPr lang="en-US" altLang="en-US" sz="2400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9049A6-F4AB-4001-9BC6-A3D9C2AD3D78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E37AB5-591A-4C41-B5B3-32B9A29D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213" y="933386"/>
            <a:ext cx="8172450" cy="2656332"/>
          </a:xfrm>
        </p:spPr>
        <p:txBody>
          <a:bodyPr>
            <a:noAutofit/>
          </a:bodyPr>
          <a:lstStyle/>
          <a:p>
            <a:r>
              <a:rPr lang="en-US" sz="6000" dirty="0"/>
              <a:t>Include the references in the slides as you go along… </a:t>
            </a:r>
            <a:r>
              <a:rPr lang="en-US" sz="6000" dirty="0">
                <a:solidFill>
                  <a:srgbClr val="C00000"/>
                </a:solidFill>
              </a:rPr>
              <a:t>not at the end.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6A3600-D58E-4A90-A527-80BB5B4A8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cap="none" dirty="0">
                <a:latin typeface="Palatino Linotype" panose="02040502050505030304" pitchFamily="18" charset="0"/>
              </a:rPr>
              <a:t>Only in papers, we include the references at the end because the reader can refer to them easily…but in a presentation </a:t>
            </a:r>
            <a:r>
              <a:rPr lang="en-US" cap="none" dirty="0">
                <a:solidFill>
                  <a:srgbClr val="C00000"/>
                </a:solidFill>
                <a:latin typeface="Palatino Linotype" panose="02040502050505030304" pitchFamily="18" charset="0"/>
              </a:rPr>
              <a:t>flashing the references in the last slide is useless.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EB2E82-3E06-45C5-A51A-A3DEC613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3A2-225E-4F45-A810-D4E39FEFF769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61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9A14D-521A-4E49-A3DD-853B7FEB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Familiarize and motivate (3 min)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8C0C0-99B3-49E2-A221-B747BA811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Get the attention</a:t>
            </a:r>
          </a:p>
          <a:p>
            <a:pPr lvl="1"/>
            <a:r>
              <a:rPr lang="en-US" dirty="0"/>
              <a:t>Provide just enough background to the problem</a:t>
            </a:r>
          </a:p>
          <a:p>
            <a:pPr lvl="1"/>
            <a:r>
              <a:rPr lang="en-US" dirty="0"/>
              <a:t>Why is it important, intellectually as a design problem?</a:t>
            </a:r>
          </a:p>
          <a:p>
            <a:pPr lvl="1"/>
            <a:r>
              <a:rPr lang="en-US" dirty="0"/>
              <a:t>What are the practical applications, if any?</a:t>
            </a:r>
          </a:p>
          <a:p>
            <a:r>
              <a:rPr lang="en-US" sz="2800" dirty="0"/>
              <a:t>Gain interest</a:t>
            </a:r>
          </a:p>
          <a:p>
            <a:pPr lvl="1"/>
            <a:r>
              <a:rPr lang="en-US" dirty="0"/>
              <a:t>Why is optimization beneficial in your problem?</a:t>
            </a:r>
          </a:p>
          <a:p>
            <a:pPr lvl="1"/>
            <a:r>
              <a:rPr lang="en-US" dirty="0"/>
              <a:t>What are the conflicts?</a:t>
            </a:r>
          </a:p>
          <a:p>
            <a:pPr lvl="1"/>
            <a:r>
              <a:rPr lang="en-US" dirty="0"/>
              <a:t>Intuitively explain why you think intuition and trial-and-error design might not work to find the design for your problem.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728BF0-E61E-4490-80B2-73AD3D719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3A2-225E-4F45-A810-D4E39FEFF76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2674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16DA0-664D-4F0C-B2E3-8CA56D54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State the problem </a:t>
            </a:r>
            <a:r>
              <a:rPr lang="en-US" sz="4400" dirty="0"/>
              <a:t>mathematically</a:t>
            </a:r>
            <a:r>
              <a:rPr lang="en-US" dirty="0"/>
              <a:t> (3 min)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6BB6F-CA31-4E34-9B98-2514E8080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3A2-225E-4F45-A810-D4E39FEFF769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2B28D1-7C38-4621-8901-5699F864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92" y="1394110"/>
            <a:ext cx="4953000" cy="4351338"/>
          </a:xfrm>
        </p:spPr>
        <p:txBody>
          <a:bodyPr/>
          <a:lstStyle/>
          <a:p>
            <a:r>
              <a:rPr lang="en-US" dirty="0">
                <a:latin typeface="Palatino Linotype" panose="02040502050505030304" pitchFamily="18" charset="0"/>
              </a:rPr>
              <a:t>Objective function</a:t>
            </a:r>
          </a:p>
          <a:p>
            <a:r>
              <a:rPr lang="en-US" dirty="0">
                <a:latin typeface="Palatino Linotype" panose="02040502050505030304" pitchFamily="18" charset="0"/>
              </a:rPr>
              <a:t>Constraints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Governing equation(s)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Performance constraint(s)</a:t>
            </a:r>
          </a:p>
          <a:p>
            <a:pPr lvl="1"/>
            <a:r>
              <a:rPr lang="en-US" dirty="0">
                <a:latin typeface="Palatino Linotype" panose="02040502050505030304" pitchFamily="18" charset="0"/>
              </a:rPr>
              <a:t>Resource constraints</a:t>
            </a:r>
          </a:p>
          <a:p>
            <a:r>
              <a:rPr lang="en-US" dirty="0">
                <a:latin typeface="Palatino Linotype" panose="02040502050505030304" pitchFamily="18" charset="0"/>
              </a:rPr>
              <a:t>Design variables</a:t>
            </a:r>
          </a:p>
          <a:p>
            <a:r>
              <a:rPr lang="en-US" dirty="0">
                <a:latin typeface="Palatino Linotype" panose="02040502050505030304" pitchFamily="18" charset="0"/>
              </a:rPr>
              <a:t>State variables</a:t>
            </a:r>
          </a:p>
          <a:p>
            <a:r>
              <a:rPr lang="en-US" dirty="0">
                <a:latin typeface="Palatino Linotype" panose="02040502050505030304" pitchFamily="18" charset="0"/>
              </a:rPr>
              <a:t>Given data</a:t>
            </a:r>
          </a:p>
        </p:txBody>
      </p:sp>
    </p:spTree>
    <p:extLst>
      <p:ext uri="{BB962C8B-B14F-4D97-AF65-F5344CB8AC3E}">
        <p14:creationId xmlns:p14="http://schemas.microsoft.com/office/powerpoint/2010/main" val="1538826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B6185-6875-462F-A1AA-6C52816C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1312"/>
            <a:ext cx="9906000" cy="838200"/>
          </a:xfrm>
        </p:spPr>
        <p:txBody>
          <a:bodyPr>
            <a:normAutofit/>
          </a:bodyPr>
          <a:lstStyle/>
          <a:p>
            <a:r>
              <a:rPr lang="en-US" dirty="0"/>
              <a:t>Get to the details (3 min)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54B7-BA40-4187-AF06-4C4A3888A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3A2-225E-4F45-A810-D4E39FEFF76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22601E-E1F5-4A6B-AED2-2EE90B5F2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29" y="1413215"/>
            <a:ext cx="9182530" cy="56991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Sensitivity analysis</a:t>
            </a:r>
            <a:endParaRPr lang="en-US" sz="2400" dirty="0">
              <a:latin typeface="Palatino Linotype" panose="02040502050505030304" pitchFamily="18" charset="0"/>
            </a:endParaRPr>
          </a:p>
          <a:p>
            <a:pPr lvl="1"/>
            <a:r>
              <a:rPr lang="en-US" sz="2400" dirty="0">
                <a:latin typeface="Palatino Linotype" panose="02040502050505030304" pitchFamily="18" charset="0"/>
              </a:rPr>
              <a:t>Any nuances?</a:t>
            </a:r>
          </a:p>
          <a:p>
            <a:pPr lvl="1"/>
            <a:r>
              <a:rPr lang="en-US" sz="2400" dirty="0">
                <a:latin typeface="Palatino Linotype" panose="02040502050505030304" pitchFamily="18" charset="0"/>
              </a:rPr>
              <a:t>What do the necessary conditions tell you about your problem?</a:t>
            </a:r>
          </a:p>
          <a:p>
            <a:r>
              <a:rPr lang="en-US" sz="2400" dirty="0"/>
              <a:t>Algorithm (or problem setup in COMSOL)</a:t>
            </a:r>
            <a:endParaRPr lang="en-US" sz="2400" dirty="0">
              <a:latin typeface="Palatino Linotype" panose="02040502050505030304" pitchFamily="18" charset="0"/>
            </a:endParaRPr>
          </a:p>
          <a:p>
            <a:pPr lvl="1"/>
            <a:r>
              <a:rPr lang="en-US" sz="2400" dirty="0">
                <a:latin typeface="Palatino Linotype" panose="02040502050505030304" pitchFamily="18" charset="0"/>
              </a:rPr>
              <a:t>Any new things you figured out?</a:t>
            </a:r>
          </a:p>
          <a:p>
            <a:pPr lvl="1"/>
            <a:r>
              <a:rPr lang="en-US" sz="2400" dirty="0">
                <a:latin typeface="Palatino Linotype" panose="02040502050505030304" pitchFamily="18" charset="0"/>
              </a:rPr>
              <a:t>How was th</a:t>
            </a:r>
            <a:r>
              <a:rPr lang="en-US" sz="2400" dirty="0"/>
              <a:t>e convergence?</a:t>
            </a:r>
            <a:endParaRPr lang="en-US" sz="2400" dirty="0">
              <a:latin typeface="Palatino Linotype" panose="02040502050505030304" pitchFamily="18" charset="0"/>
            </a:endParaRPr>
          </a:p>
          <a:p>
            <a:endParaRPr lang="en-US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177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B6185-6875-462F-A1AA-6C52816C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0144"/>
            <a:ext cx="9906000" cy="838200"/>
          </a:xfrm>
        </p:spPr>
        <p:txBody>
          <a:bodyPr>
            <a:normAutofit/>
          </a:bodyPr>
          <a:lstStyle/>
          <a:p>
            <a:r>
              <a:rPr lang="en-US" dirty="0"/>
              <a:t>Analyze your results (3 min)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54B7-BA40-4187-AF06-4C4A3888A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933A2-225E-4F45-A810-D4E39FEFF769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22601E-E1F5-4A6B-AED2-2EE90B5F2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149" y="1576993"/>
            <a:ext cx="8987320" cy="5699125"/>
          </a:xfrm>
        </p:spPr>
        <p:txBody>
          <a:bodyPr>
            <a:noAutofit/>
          </a:bodyPr>
          <a:lstStyle/>
          <a:p>
            <a:r>
              <a:rPr lang="en-US" sz="2400" dirty="0"/>
              <a:t>Examples and r</a:t>
            </a:r>
            <a:r>
              <a:rPr lang="en-US" sz="2400" dirty="0">
                <a:latin typeface="Palatino Linotype" panose="02040502050505030304" pitchFamily="18" charset="0"/>
              </a:rPr>
              <a:t>esults 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(the devil is in the details, as they say)</a:t>
            </a:r>
          </a:p>
          <a:p>
            <a:r>
              <a:rPr lang="en-US" sz="2400" dirty="0"/>
              <a:t>Interpret the results and mention any insights</a:t>
            </a:r>
          </a:p>
          <a:p>
            <a:r>
              <a:rPr lang="en-US" sz="2400" dirty="0">
                <a:latin typeface="Palatino Linotype" panose="02040502050505030304" pitchFamily="18" charset="0"/>
              </a:rPr>
              <a:t>Are there any unexpected results?</a:t>
            </a:r>
            <a:endParaRPr lang="en-US" sz="1800" dirty="0">
              <a:latin typeface="Palatino Linotype" panose="02040502050505030304" pitchFamily="18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Palatino Linotype" panose="02040502050505030304" pitchFamily="18" charset="0"/>
              </a:rPr>
              <a:t>Can you go beyond what is presented?</a:t>
            </a:r>
          </a:p>
          <a:p>
            <a:pPr lvl="1"/>
            <a:r>
              <a:rPr lang="en-US" sz="1800" dirty="0">
                <a:latin typeface="Palatino Linotype" panose="02040502050505030304" pitchFamily="18" charset="0"/>
              </a:rPr>
              <a:t>Be brief when you talk about what work you want to do in the future.</a:t>
            </a:r>
          </a:p>
          <a:p>
            <a:endParaRPr lang="en-US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895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The end note</a:t>
            </a: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B4797B-A2A5-4FB4-B248-A295729F4D9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5" name="Teardrop 4"/>
          <p:cNvSpPr/>
          <p:nvPr/>
        </p:nvSpPr>
        <p:spPr>
          <a:xfrm>
            <a:off x="7937256" y="5594134"/>
            <a:ext cx="1968744" cy="778007"/>
          </a:xfrm>
          <a:prstGeom prst="teardrop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/>
              <a:t>Thanks</a:t>
            </a:r>
          </a:p>
        </p:txBody>
      </p:sp>
      <p:sp>
        <p:nvSpPr>
          <p:cNvPr id="49159" name="TextBox 5"/>
          <p:cNvSpPr txBox="1">
            <a:spLocks noChangeArrowheads="1"/>
          </p:cNvSpPr>
          <p:nvPr/>
        </p:nvSpPr>
        <p:spPr bwMode="auto">
          <a:xfrm rot="-5400000">
            <a:off x="-2292592" y="3247156"/>
            <a:ext cx="54451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000" dirty="0">
                <a:latin typeface="Palatino Linotype" pitchFamily="18" charset="0"/>
              </a:rPr>
              <a:t>How to present your course project</a:t>
            </a:r>
          </a:p>
        </p:txBody>
      </p:sp>
      <p:sp>
        <p:nvSpPr>
          <p:cNvPr id="49160" name="TextBox 6"/>
          <p:cNvSpPr txBox="1">
            <a:spLocks noChangeArrowheads="1"/>
          </p:cNvSpPr>
          <p:nvPr/>
        </p:nvSpPr>
        <p:spPr bwMode="auto">
          <a:xfrm>
            <a:off x="1741488" y="5663242"/>
            <a:ext cx="61671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dirty="0">
                <a:latin typeface="Palatino Linotype" pitchFamily="18" charset="0"/>
              </a:rPr>
              <a:t>What take-home message did you leave?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874713" y="1389063"/>
            <a:ext cx="60325" cy="4467225"/>
          </a:xfrm>
          <a:prstGeom prst="line">
            <a:avLst/>
          </a:prstGeom>
          <a:ln>
            <a:solidFill>
              <a:srgbClr val="F893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>
            <a:off x="1275556" y="991395"/>
            <a:ext cx="15875" cy="798512"/>
          </a:xfrm>
          <a:prstGeom prst="line">
            <a:avLst/>
          </a:prstGeom>
          <a:ln>
            <a:solidFill>
              <a:srgbClr val="F893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6200000">
            <a:off x="1289051" y="2055812"/>
            <a:ext cx="17462" cy="798513"/>
          </a:xfrm>
          <a:prstGeom prst="line">
            <a:avLst/>
          </a:prstGeom>
          <a:ln>
            <a:solidFill>
              <a:srgbClr val="F893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6200000">
            <a:off x="1304925" y="3422651"/>
            <a:ext cx="15875" cy="800100"/>
          </a:xfrm>
          <a:prstGeom prst="line">
            <a:avLst/>
          </a:prstGeom>
          <a:ln>
            <a:solidFill>
              <a:srgbClr val="F893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>
            <a:off x="1319213" y="4392613"/>
            <a:ext cx="17462" cy="798512"/>
          </a:xfrm>
          <a:prstGeom prst="line">
            <a:avLst/>
          </a:prstGeom>
          <a:ln>
            <a:solidFill>
              <a:srgbClr val="F893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>
            <a:off x="1333500" y="5426075"/>
            <a:ext cx="17463" cy="798513"/>
          </a:xfrm>
          <a:prstGeom prst="line">
            <a:avLst/>
          </a:prstGeom>
          <a:ln>
            <a:solidFill>
              <a:srgbClr val="F8931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167" name="TextBox 16"/>
          <p:cNvSpPr txBox="1">
            <a:spLocks noChangeArrowheads="1"/>
          </p:cNvSpPr>
          <p:nvPr/>
        </p:nvSpPr>
        <p:spPr bwMode="auto">
          <a:xfrm>
            <a:off x="1781175" y="2164337"/>
            <a:ext cx="7940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dirty="0">
                <a:latin typeface="Palatino Linotype" pitchFamily="18" charset="0"/>
              </a:rPr>
              <a:t>Did you excite the audience about your structural optimization problem?</a:t>
            </a:r>
          </a:p>
        </p:txBody>
      </p:sp>
      <p:sp>
        <p:nvSpPr>
          <p:cNvPr id="49168" name="TextBox 20"/>
          <p:cNvSpPr txBox="1">
            <a:spLocks noChangeArrowheads="1"/>
          </p:cNvSpPr>
          <p:nvPr/>
        </p:nvSpPr>
        <p:spPr bwMode="auto">
          <a:xfrm>
            <a:off x="1712913" y="1178103"/>
            <a:ext cx="7670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dirty="0">
                <a:latin typeface="Palatino Linotype" pitchFamily="18" charset="0"/>
              </a:rPr>
              <a:t>Did you get the attention of the audience?</a:t>
            </a:r>
          </a:p>
          <a:p>
            <a:endParaRPr lang="en-US" altLang="en-US" dirty="0">
              <a:latin typeface="Palatino Linotype" pitchFamily="18" charset="0"/>
            </a:endParaRPr>
          </a:p>
        </p:txBody>
      </p:sp>
      <p:sp>
        <p:nvSpPr>
          <p:cNvPr id="17" name="TextBox 6"/>
          <p:cNvSpPr txBox="1">
            <a:spLocks noChangeArrowheads="1"/>
          </p:cNvSpPr>
          <p:nvPr/>
        </p:nvSpPr>
        <p:spPr bwMode="auto">
          <a:xfrm>
            <a:off x="1770063" y="3559172"/>
            <a:ext cx="79406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dirty="0">
                <a:latin typeface="Palatino Linotype" pitchFamily="18" charset="0"/>
              </a:rPr>
              <a:t>Did you explain the details well?</a:t>
            </a: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497EF44A-FC28-4BF4-AD1E-FAF6C5D07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008" y="4611207"/>
            <a:ext cx="6515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dirty="0">
                <a:latin typeface="Palatino Linotype" pitchFamily="18" charset="0"/>
              </a:rPr>
              <a:t>Did you analyze the results properly?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17886</TotalTime>
  <Words>438</Words>
  <Application>Microsoft Office PowerPoint</Application>
  <PresentationFormat>A4 Paper (210x297 mm)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Palatino Linotype</vt:lpstr>
      <vt:lpstr>Retrospect</vt:lpstr>
      <vt:lpstr>Project presentation template  How to present your course project work in 12 min…</vt:lpstr>
      <vt:lpstr>Outline of the slide deck</vt:lpstr>
      <vt:lpstr>Include the references in the slides as you go along… not at the end.</vt:lpstr>
      <vt:lpstr>Familiarize and motivate (3 min)</vt:lpstr>
      <vt:lpstr>State the problem mathematically (3 min)</vt:lpstr>
      <vt:lpstr>Get to the details (3 min)</vt:lpstr>
      <vt:lpstr>Analyze your results (3 min)</vt:lpstr>
      <vt:lpstr>The end note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Lecture 1 Classification of Optimization Problems and the Place of Calculus of Variations in it</dc:title>
  <dc:creator>User</dc:creator>
  <cp:lastModifiedBy>Gondi Kondaiah Ananthasuresh</cp:lastModifiedBy>
  <cp:revision>437</cp:revision>
  <cp:lastPrinted>2020-11-30T16:19:51Z</cp:lastPrinted>
  <dcterms:created xsi:type="dcterms:W3CDTF">2013-08-21T04:38:29Z</dcterms:created>
  <dcterms:modified xsi:type="dcterms:W3CDTF">2022-11-26T00:25:49Z</dcterms:modified>
</cp:coreProperties>
</file>